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6" r:id="rId1"/>
  </p:sldMasterIdLst>
  <p:sldIdLst>
    <p:sldId id="256" r:id="rId2"/>
    <p:sldId id="257" r:id="rId3"/>
    <p:sldId id="266" r:id="rId4"/>
    <p:sldId id="260" r:id="rId5"/>
    <p:sldId id="276" r:id="rId6"/>
    <p:sldId id="265" r:id="rId7"/>
    <p:sldId id="279" r:id="rId8"/>
    <p:sldId id="261" r:id="rId9"/>
    <p:sldId id="278" r:id="rId10"/>
    <p:sldId id="264" r:id="rId11"/>
    <p:sldId id="273" r:id="rId12"/>
    <p:sldId id="267" r:id="rId13"/>
    <p:sldId id="268" r:id="rId14"/>
    <p:sldId id="277" r:id="rId15"/>
    <p:sldId id="271" r:id="rId16"/>
    <p:sldId id="272" r:id="rId17"/>
    <p:sldId id="270" r:id="rId18"/>
    <p:sldId id="280"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42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5/17/2019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8700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5/17/2019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355071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5/17/2019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145329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5/17/2019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41105145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5/17/2019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05253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BC1C18-307B-4F68-A007-B5B542270E8D}" type="datetimeFigureOut">
              <a:rPr lang="en-US" smtClean="0"/>
              <a:t>5/17/2019</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816937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BC1C18-307B-4F68-A007-B5B542270E8D}" type="datetimeFigureOut">
              <a:rPr lang="en-US" smtClean="0"/>
              <a:t>5/17/2019</a:t>
            </a:fld>
            <a:endParaRPr lang="en-US" dirty="0"/>
          </a:p>
        </p:txBody>
      </p:sp>
      <p:sp>
        <p:nvSpPr>
          <p:cNvPr id="4"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255072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5/17/2019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1224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5/17/2019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6508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5/17/2019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0243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5/17/2019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92098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5/17/2019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6440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5/17/2019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3736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FAF3416-4057-4DAA-829D-4CA07428D088}" type="datetimeFigureOut">
              <a:rPr lang="en-US" smtClean="0"/>
              <a:t>5/17/2019</a:t>
            </a:fld>
            <a:endParaRPr lang="en-US" dirty="0"/>
          </a:p>
        </p:txBody>
      </p:sp>
      <p:sp>
        <p:nvSpPr>
          <p:cNvPr id="5" name="Footer Placeholder 3"/>
          <p:cNvSpPr>
            <a:spLocks noGrp="1"/>
          </p:cNvSpPr>
          <p:nvPr>
            <p:ph type="ftr" sz="quarter" idx="11"/>
          </p:nvPr>
        </p:nvSpPr>
        <p:spPr/>
        <p:txBody>
          <a:bodyPr/>
          <a:lstStyle/>
          <a:p>
            <a:r>
              <a:rPr lang="en-US"/>
              <a:t>
              </a:t>
            </a:r>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6901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21D9284-D300-4297-87F7-E791DCC15DB1}" type="datetimeFigureOut">
              <a:rPr lang="en-US" smtClean="0"/>
              <a:t>5/17/2019</a:t>
            </a:fld>
            <a:endParaRPr lang="en-US" dirty="0"/>
          </a:p>
        </p:txBody>
      </p:sp>
      <p:sp>
        <p:nvSpPr>
          <p:cNvPr id="5" name="Footer Placeholder 2"/>
          <p:cNvSpPr>
            <a:spLocks noGrp="1"/>
          </p:cNvSpPr>
          <p:nvPr>
            <p:ph type="ftr" sz="quarter" idx="11"/>
          </p:nvPr>
        </p:nvSpPr>
        <p:spPr/>
        <p:txBody>
          <a:bodyPr/>
          <a:lstStyle/>
          <a:p>
            <a:r>
              <a:rPr lang="en-US"/>
              <a:t>
              </a:t>
            </a:r>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52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37D525BB-DA17-4BA0-B3C8-3AC3ABC827E6}" type="datetimeFigureOut">
              <a:rPr lang="en-US" smtClean="0"/>
              <a:t>5/17/2019</a:t>
            </a:fld>
            <a:endParaRPr lang="en-US" dirty="0"/>
          </a:p>
        </p:txBody>
      </p:sp>
      <p:sp>
        <p:nvSpPr>
          <p:cNvPr id="5" name="Footer Placeholder 5"/>
          <p:cNvSpPr>
            <a:spLocks noGrp="1"/>
          </p:cNvSpPr>
          <p:nvPr>
            <p:ph type="ftr" sz="quarter" idx="11"/>
          </p:nvPr>
        </p:nvSpPr>
        <p:spPr/>
        <p:txBody>
          <a:bodyPr/>
          <a:lstStyle/>
          <a:p>
            <a:r>
              <a:rPr lang="en-US"/>
              <a:t>
              </a:t>
            </a:r>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9309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5/17/2019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9541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CBC1C18-307B-4F68-A007-B5B542270E8D}" type="datetimeFigureOut">
              <a:rPr lang="en-US" smtClean="0"/>
              <a:t>5/17/2019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
              </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42289214"/>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CA32-44C3-4AA1-A86E-FAD6A66D5E15}"/>
              </a:ext>
            </a:extLst>
          </p:cNvPr>
          <p:cNvSpPr>
            <a:spLocks noGrp="1"/>
          </p:cNvSpPr>
          <p:nvPr>
            <p:ph type="ctrTitle"/>
          </p:nvPr>
        </p:nvSpPr>
        <p:spPr/>
        <p:txBody>
          <a:bodyPr/>
          <a:lstStyle/>
          <a:p>
            <a:r>
              <a:rPr lang="en-US" dirty="0"/>
              <a:t>Asteroid Blast</a:t>
            </a:r>
          </a:p>
        </p:txBody>
      </p:sp>
      <p:sp>
        <p:nvSpPr>
          <p:cNvPr id="3" name="Subtitle 2">
            <a:extLst>
              <a:ext uri="{FF2B5EF4-FFF2-40B4-BE49-F238E27FC236}">
                <a16:creationId xmlns:a16="http://schemas.microsoft.com/office/drawing/2014/main" id="{6EBD2E81-F5EE-47CC-B657-1EDA85FB8EFB}"/>
              </a:ext>
            </a:extLst>
          </p:cNvPr>
          <p:cNvSpPr>
            <a:spLocks noGrp="1"/>
          </p:cNvSpPr>
          <p:nvPr>
            <p:ph type="subTitle" idx="1"/>
          </p:nvPr>
        </p:nvSpPr>
        <p:spPr/>
        <p:txBody>
          <a:bodyPr/>
          <a:lstStyle/>
          <a:p>
            <a:r>
              <a:rPr lang="en-US" dirty="0"/>
              <a:t>By Sam Wang and Nate Mustafa</a:t>
            </a:r>
          </a:p>
        </p:txBody>
      </p:sp>
    </p:spTree>
    <p:extLst>
      <p:ext uri="{BB962C8B-B14F-4D97-AF65-F5344CB8AC3E}">
        <p14:creationId xmlns:p14="http://schemas.microsoft.com/office/powerpoint/2010/main" val="670299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5B27-AE7B-436D-B645-20AE0471D089}"/>
              </a:ext>
            </a:extLst>
          </p:cNvPr>
          <p:cNvSpPr>
            <a:spLocks noGrp="1"/>
          </p:cNvSpPr>
          <p:nvPr>
            <p:ph type="title"/>
          </p:nvPr>
        </p:nvSpPr>
        <p:spPr/>
        <p:txBody>
          <a:bodyPr/>
          <a:lstStyle/>
          <a:p>
            <a:r>
              <a:rPr lang="en-US" dirty="0"/>
              <a:t>Level 1: Asteroid Splits</a:t>
            </a:r>
          </a:p>
        </p:txBody>
      </p:sp>
      <p:pic>
        <p:nvPicPr>
          <p:cNvPr id="5" name="Content Placeholder 4">
            <a:extLst>
              <a:ext uri="{FF2B5EF4-FFF2-40B4-BE49-F238E27FC236}">
                <a16:creationId xmlns:a16="http://schemas.microsoft.com/office/drawing/2014/main" id="{DD43F32F-EB1D-4DD0-84BD-27151474467F}"/>
              </a:ext>
            </a:extLst>
          </p:cNvPr>
          <p:cNvPicPr>
            <a:picLocks noGrp="1" noChangeAspect="1"/>
          </p:cNvPicPr>
          <p:nvPr>
            <p:ph idx="1"/>
          </p:nvPr>
        </p:nvPicPr>
        <p:blipFill rotWithShape="1">
          <a:blip r:embed="rId2"/>
          <a:srcRect b="1961"/>
          <a:stretch/>
        </p:blipFill>
        <p:spPr>
          <a:xfrm>
            <a:off x="1496680" y="1562101"/>
            <a:ext cx="9198640" cy="4657724"/>
          </a:xfrm>
        </p:spPr>
      </p:pic>
    </p:spTree>
    <p:extLst>
      <p:ext uri="{BB962C8B-B14F-4D97-AF65-F5344CB8AC3E}">
        <p14:creationId xmlns:p14="http://schemas.microsoft.com/office/powerpoint/2010/main" val="2711194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0A84-B5C0-4548-BD8F-B38A818FB986}"/>
              </a:ext>
            </a:extLst>
          </p:cNvPr>
          <p:cNvSpPr>
            <a:spLocks noGrp="1"/>
          </p:cNvSpPr>
          <p:nvPr>
            <p:ph type="title"/>
          </p:nvPr>
        </p:nvSpPr>
        <p:spPr/>
        <p:txBody>
          <a:bodyPr/>
          <a:lstStyle/>
          <a:p>
            <a:r>
              <a:rPr lang="en-US" dirty="0"/>
              <a:t>How the asteroid splits</a:t>
            </a:r>
          </a:p>
        </p:txBody>
      </p:sp>
      <p:sp>
        <p:nvSpPr>
          <p:cNvPr id="4" name="Rectangle 1">
            <a:extLst>
              <a:ext uri="{FF2B5EF4-FFF2-40B4-BE49-F238E27FC236}">
                <a16:creationId xmlns:a16="http://schemas.microsoft.com/office/drawing/2014/main" id="{798D06C0-B5CB-4C1C-A3D1-3471AF9E87A0}"/>
              </a:ext>
            </a:extLst>
          </p:cNvPr>
          <p:cNvSpPr>
            <a:spLocks noGrp="1" noChangeArrowheads="1"/>
          </p:cNvSpPr>
          <p:nvPr>
            <p:ph idx="1"/>
          </p:nvPr>
        </p:nvSpPr>
        <p:spPr bwMode="auto">
          <a:xfrm>
            <a:off x="598920" y="1372441"/>
            <a:ext cx="10994159" cy="2693045"/>
          </a:xfrm>
          <a:prstGeom prst="rect">
            <a:avLst/>
          </a:prstGeom>
          <a:solidFill>
            <a:srgbClr val="262B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9B859D"/>
                </a:solidFill>
                <a:effectLst/>
                <a:latin typeface="Source Code Pro"/>
              </a:rPr>
              <a:t>if</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CF6A4C"/>
                </a:solidFill>
                <a:effectLst/>
                <a:latin typeface="Source Code Pro"/>
              </a:rPr>
              <a:t>hitRock</a:t>
            </a:r>
            <a:r>
              <a:rPr kumimoji="0" lang="en-US" altLang="en-US" sz="1300" b="0" i="0" u="none" strike="noStrike" cap="none" normalizeH="0" baseline="0" dirty="0">
                <a:ln>
                  <a:noFill/>
                </a:ln>
                <a:solidFill>
                  <a:srgbClr val="CF6A4C"/>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1" u="none" strike="noStrike" cap="none" normalizeH="0" baseline="0" dirty="0">
                <a:ln>
                  <a:noFill/>
                </a:ln>
                <a:solidFill>
                  <a:srgbClr val="9B859D"/>
                </a:solidFill>
                <a:effectLst/>
                <a:latin typeface="Source Code Pro"/>
              </a:rPr>
              <a:t>true</a:t>
            </a:r>
            <a:r>
              <a:rPr kumimoji="0" lang="en-US" altLang="en-US" sz="1300" b="0" i="0" u="none" strike="noStrike" cap="none" normalizeH="0" baseline="0" dirty="0">
                <a:ln>
                  <a:noFill/>
                </a:ln>
                <a:solidFill>
                  <a:srgbClr val="CDA869"/>
                </a:solidFill>
                <a:effectLst/>
                <a:latin typeface="Source Code Pro"/>
              </a:rPr>
              <a:t>)</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hitRock</a:t>
            </a:r>
            <a:r>
              <a:rPr kumimoji="0" lang="en-US" altLang="en-US" sz="1300" b="0" i="0" u="none" strike="noStrike" cap="none" normalizeH="0" baseline="0" dirty="0">
                <a:ln>
                  <a:noFill/>
                </a:ln>
                <a:solidFill>
                  <a:srgbClr val="CF6A4C"/>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1" u="none" strike="noStrike" cap="none" normalizeH="0" baseline="0" dirty="0">
                <a:ln>
                  <a:noFill/>
                </a:ln>
                <a:solidFill>
                  <a:srgbClr val="9B859D"/>
                </a:solidFill>
                <a:effectLst/>
                <a:latin typeface="Source Code Pro"/>
              </a:rPr>
              <a:t>false</a:t>
            </a:r>
            <a:r>
              <a:rPr kumimoji="0" lang="en-US" altLang="en-US" sz="1300" b="0" i="0" u="none" strike="noStrike" cap="none" normalizeH="0" baseline="0" dirty="0">
                <a:ln>
                  <a:noFill/>
                </a:ln>
                <a:solidFill>
                  <a:srgbClr val="A7A7A7"/>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A7A7A7"/>
                </a:solidFill>
                <a:effectLst/>
                <a:latin typeface="Source Code Pro"/>
              </a:rPr>
              <a:t>   </a:t>
            </a:r>
            <a:r>
              <a:rPr kumimoji="0" lang="en-US" altLang="en-US" sz="1300" b="0" i="1" u="none" strike="noStrike" cap="none" normalizeH="0" baseline="0" dirty="0">
                <a:ln>
                  <a:noFill/>
                </a:ln>
                <a:solidFill>
                  <a:srgbClr val="9B859D"/>
                </a:solidFill>
                <a:effectLst/>
                <a:latin typeface="Source Code Pro"/>
              </a:rPr>
              <a:t>if</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getScale</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&gt;= </a:t>
            </a:r>
            <a:r>
              <a:rPr kumimoji="0" lang="en-US" altLang="en-US" sz="1300" b="0" i="0" u="none" strike="noStrike" cap="none" normalizeH="0" baseline="0" dirty="0">
                <a:ln>
                  <a:noFill/>
                </a:ln>
                <a:solidFill>
                  <a:srgbClr val="CDA869"/>
                </a:solidFill>
                <a:effectLst/>
                <a:latin typeface="Source Code Pro"/>
              </a:rPr>
              <a:t>60) {</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numRocks</a:t>
            </a:r>
            <a:r>
              <a:rPr kumimoji="0" lang="en-US" altLang="en-US" sz="1300" b="0" i="0" u="none" strike="noStrike" cap="none" normalizeH="0" baseline="0" dirty="0">
                <a:ln>
                  <a:noFill/>
                </a:ln>
                <a:solidFill>
                  <a:srgbClr val="CF6A4C"/>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2</a:t>
            </a:r>
            <a:r>
              <a:rPr kumimoji="0" lang="en-US" altLang="en-US" sz="1300" b="0" i="0" u="none" strike="noStrike" cap="none" normalizeH="0" baseline="0" dirty="0">
                <a:ln>
                  <a:noFill/>
                </a:ln>
                <a:solidFill>
                  <a:srgbClr val="A7A7A7"/>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rocks</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add</a:t>
            </a:r>
            <a:r>
              <a:rPr kumimoji="0" lang="en-US" altLang="en-US" sz="1300" b="0" i="0" u="none" strike="noStrike" cap="none" normalizeH="0" baseline="0" dirty="0">
                <a:ln>
                  <a:noFill/>
                </a:ln>
                <a:solidFill>
                  <a:srgbClr val="CDA869"/>
                </a:solidFill>
                <a:effectLst/>
                <a:latin typeface="Source Code Pro"/>
              </a:rPr>
              <a:t>(</a:t>
            </a:r>
            <a:r>
              <a:rPr kumimoji="0" lang="en-US" altLang="en-US" sz="1300" b="0" i="1" u="none" strike="noStrike" cap="none" normalizeH="0" baseline="0" dirty="0">
                <a:ln>
                  <a:noFill/>
                </a:ln>
                <a:solidFill>
                  <a:srgbClr val="9B859D"/>
                </a:solidFill>
                <a:effectLst/>
                <a:latin typeface="Source Code Pro"/>
              </a:rPr>
              <a:t>new </a:t>
            </a:r>
            <a:r>
              <a:rPr kumimoji="0" lang="en-US" altLang="en-US" sz="1300" b="0" i="0" u="none" strike="noStrike" cap="none" normalizeH="0" baseline="0" dirty="0">
                <a:ln>
                  <a:noFill/>
                </a:ln>
                <a:solidFill>
                  <a:srgbClr val="47BC9B"/>
                </a:solidFill>
                <a:effectLst/>
                <a:latin typeface="Source Code Pro"/>
              </a:rPr>
              <a:t>Rock</a:t>
            </a:r>
            <a:r>
              <a:rPr kumimoji="0" lang="en-US" altLang="en-US" sz="1300" b="0" i="0" u="none" strike="noStrike" cap="none" normalizeH="0" baseline="0" dirty="0">
                <a:ln>
                  <a:noFill/>
                </a:ln>
                <a:solidFill>
                  <a:srgbClr val="CDA869"/>
                </a:solidFill>
                <a:effectLst/>
                <a:latin typeface="Source Code Pro"/>
              </a:rPr>
              <a:t>((</a:t>
            </a:r>
            <a:r>
              <a:rPr kumimoji="0" lang="en-US" altLang="en-US" sz="1300" b="0" i="1" u="none" strike="noStrike" cap="none" normalizeH="0" baseline="0" dirty="0">
                <a:ln>
                  <a:noFill/>
                </a:ln>
                <a:solidFill>
                  <a:srgbClr val="9B859D"/>
                </a:solidFill>
                <a:effectLst/>
                <a:latin typeface="Source Code Pro"/>
              </a:rPr>
              <a:t>float</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getOvalX</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2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getScale</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a:t>
            </a:r>
            <a:r>
              <a:rPr kumimoji="0" lang="en-US" altLang="en-US" sz="1300" b="0" i="1" u="none" strike="noStrike" cap="none" normalizeH="0" baseline="0" dirty="0">
                <a:ln>
                  <a:noFill/>
                </a:ln>
                <a:solidFill>
                  <a:srgbClr val="9B859D"/>
                </a:solidFill>
                <a:effectLst/>
                <a:latin typeface="Source Code Pro"/>
              </a:rPr>
              <a:t>float</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getOvalY</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2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getScale</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180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getAngle</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getSize</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1.5</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getSpeed</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a:ln>
                  <a:noFill/>
                </a:ln>
                <a:solidFill>
                  <a:srgbClr val="CDA869"/>
                </a:solidFill>
                <a:effectLst/>
                <a:latin typeface="Source Code Pro"/>
              </a:rPr>
              <a:t>1.4))</a:t>
            </a:r>
            <a:r>
              <a:rPr kumimoji="0" lang="en-US" altLang="en-US" sz="1300" b="0" i="0" u="none" strike="noStrike" cap="none" normalizeH="0" baseline="0" dirty="0">
                <a:ln>
                  <a:noFill/>
                </a:ln>
                <a:solidFill>
                  <a:srgbClr val="A7A7A7"/>
                </a:solidFill>
                <a:effectLst/>
                <a:latin typeface="Source Code Pr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rocks</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add</a:t>
            </a:r>
            <a:r>
              <a:rPr kumimoji="0" lang="en-US" altLang="en-US" sz="1300" b="0" i="0" u="none" strike="noStrike" cap="none" normalizeH="0" baseline="0" dirty="0">
                <a:ln>
                  <a:noFill/>
                </a:ln>
                <a:solidFill>
                  <a:srgbClr val="CDA869"/>
                </a:solidFill>
                <a:effectLst/>
                <a:latin typeface="Source Code Pro"/>
              </a:rPr>
              <a:t>(</a:t>
            </a:r>
            <a:r>
              <a:rPr kumimoji="0" lang="en-US" altLang="en-US" sz="1300" b="0" i="1" u="none" strike="noStrike" cap="none" normalizeH="0" baseline="0" dirty="0">
                <a:ln>
                  <a:noFill/>
                </a:ln>
                <a:solidFill>
                  <a:srgbClr val="9B859D"/>
                </a:solidFill>
                <a:effectLst/>
                <a:latin typeface="Source Code Pro"/>
              </a:rPr>
              <a:t>new </a:t>
            </a:r>
            <a:r>
              <a:rPr kumimoji="0" lang="en-US" altLang="en-US" sz="1300" b="0" i="0" u="none" strike="noStrike" cap="none" normalizeH="0" baseline="0" dirty="0">
                <a:ln>
                  <a:noFill/>
                </a:ln>
                <a:solidFill>
                  <a:srgbClr val="47BC9B"/>
                </a:solidFill>
                <a:effectLst/>
                <a:latin typeface="Source Code Pro"/>
              </a:rPr>
              <a:t>Rock</a:t>
            </a:r>
            <a:r>
              <a:rPr kumimoji="0" lang="en-US" altLang="en-US" sz="1300" b="0" i="0" u="none" strike="noStrike" cap="none" normalizeH="0" baseline="0" dirty="0">
                <a:ln>
                  <a:noFill/>
                </a:ln>
                <a:solidFill>
                  <a:srgbClr val="CDA869"/>
                </a:solidFill>
                <a:effectLst/>
                <a:latin typeface="Source Code Pro"/>
              </a:rPr>
              <a:t>((</a:t>
            </a:r>
            <a:r>
              <a:rPr kumimoji="0" lang="en-US" altLang="en-US" sz="1300" b="0" i="1" u="none" strike="noStrike" cap="none" normalizeH="0" baseline="0" dirty="0">
                <a:ln>
                  <a:noFill/>
                </a:ln>
                <a:solidFill>
                  <a:srgbClr val="9B859D"/>
                </a:solidFill>
                <a:effectLst/>
                <a:latin typeface="Source Code Pro"/>
              </a:rPr>
              <a:t>float</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getOvalX</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2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getScale</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a:t>
            </a:r>
            <a:r>
              <a:rPr kumimoji="0" lang="en-US" altLang="en-US" sz="1300" b="0" i="1" u="none" strike="noStrike" cap="none" normalizeH="0" baseline="0" dirty="0">
                <a:ln>
                  <a:noFill/>
                </a:ln>
                <a:solidFill>
                  <a:srgbClr val="9B859D"/>
                </a:solidFill>
                <a:effectLst/>
                <a:latin typeface="Source Code Pro"/>
              </a:rPr>
              <a:t>float</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getOvalY</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2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getScale</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90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getAngle</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getSize</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1.5</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temp</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getSpeed</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a:ln>
                  <a:noFill/>
                </a:ln>
                <a:solidFill>
                  <a:srgbClr val="CDA869"/>
                </a:solidFill>
                <a:effectLst/>
                <a:latin typeface="Source Code Pro"/>
              </a:rPr>
              <a:t>1.4))</a:t>
            </a:r>
            <a:r>
              <a:rPr kumimoji="0" lang="en-US" altLang="en-US" sz="1300" b="0" i="0" u="none" strike="noStrike" cap="none" normalizeH="0" baseline="0" dirty="0">
                <a:ln>
                  <a:noFill/>
                </a:ln>
                <a:solidFill>
                  <a:srgbClr val="A7A7A7"/>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A7A7A7"/>
                </a:solidFill>
                <a:effectLst/>
                <a:latin typeface="Source Code Pro"/>
              </a:rPr>
              <a:t>      </a:t>
            </a: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6A0D044-3768-4549-AC92-47BB29D04288}"/>
              </a:ext>
            </a:extLst>
          </p:cNvPr>
          <p:cNvSpPr txBox="1"/>
          <p:nvPr/>
        </p:nvSpPr>
        <p:spPr>
          <a:xfrm>
            <a:off x="1558621" y="4332436"/>
            <a:ext cx="9335192" cy="1477328"/>
          </a:xfrm>
          <a:prstGeom prst="rect">
            <a:avLst/>
          </a:prstGeom>
          <a:noFill/>
        </p:spPr>
        <p:txBody>
          <a:bodyPr wrap="square" rtlCol="0">
            <a:spAutoFit/>
          </a:bodyPr>
          <a:lstStyle/>
          <a:p>
            <a:r>
              <a:rPr lang="en-US" dirty="0"/>
              <a:t>All the asteroids are stored in an </a:t>
            </a:r>
            <a:r>
              <a:rPr lang="en-US" dirty="0" err="1"/>
              <a:t>ArrayList</a:t>
            </a:r>
            <a:r>
              <a:rPr lang="en-US" dirty="0"/>
              <a:t>. When a collision between an asteroid and a laser is detected, we turned a Boolean variable </a:t>
            </a:r>
            <a:r>
              <a:rPr lang="en-US" dirty="0" err="1"/>
              <a:t>hitRock</a:t>
            </a:r>
            <a:r>
              <a:rPr lang="en-US" dirty="0"/>
              <a:t> to true and removed the original asteroid from the </a:t>
            </a:r>
            <a:r>
              <a:rPr lang="en-US" dirty="0" err="1"/>
              <a:t>ArrayList</a:t>
            </a:r>
            <a:r>
              <a:rPr lang="en-US" dirty="0"/>
              <a:t>. We stored the original asteroid’s properties in a temporary Asteroid object called temp. Then we added two more asteroids to the rocks </a:t>
            </a:r>
            <a:r>
              <a:rPr lang="en-US" dirty="0" err="1"/>
              <a:t>ArrayList</a:t>
            </a:r>
            <a:r>
              <a:rPr lang="en-US" dirty="0"/>
              <a:t> at its last location that is both smaller and moves faster.</a:t>
            </a:r>
          </a:p>
        </p:txBody>
      </p:sp>
    </p:spTree>
    <p:extLst>
      <p:ext uri="{BB962C8B-B14F-4D97-AF65-F5344CB8AC3E}">
        <p14:creationId xmlns:p14="http://schemas.microsoft.com/office/powerpoint/2010/main" val="776764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01DBB-F405-406A-88EF-CDA78EBA3BFF}"/>
              </a:ext>
            </a:extLst>
          </p:cNvPr>
          <p:cNvSpPr>
            <a:spLocks noGrp="1"/>
          </p:cNvSpPr>
          <p:nvPr>
            <p:ph type="title"/>
          </p:nvPr>
        </p:nvSpPr>
        <p:spPr/>
        <p:txBody>
          <a:bodyPr/>
          <a:lstStyle/>
          <a:p>
            <a:r>
              <a:rPr lang="en-US" dirty="0"/>
              <a:t>Level 2: Aliens</a:t>
            </a:r>
          </a:p>
        </p:txBody>
      </p:sp>
      <p:pic>
        <p:nvPicPr>
          <p:cNvPr id="5" name="Content Placeholder 4">
            <a:extLst>
              <a:ext uri="{FF2B5EF4-FFF2-40B4-BE49-F238E27FC236}">
                <a16:creationId xmlns:a16="http://schemas.microsoft.com/office/drawing/2014/main" id="{402EBCFB-7C08-4EDF-B960-D676524841E2}"/>
              </a:ext>
            </a:extLst>
          </p:cNvPr>
          <p:cNvPicPr>
            <a:picLocks noGrp="1" noChangeAspect="1"/>
          </p:cNvPicPr>
          <p:nvPr>
            <p:ph idx="1"/>
          </p:nvPr>
        </p:nvPicPr>
        <p:blipFill>
          <a:blip r:embed="rId2"/>
          <a:stretch>
            <a:fillRect/>
          </a:stretch>
        </p:blipFill>
        <p:spPr>
          <a:xfrm>
            <a:off x="1485355" y="2052638"/>
            <a:ext cx="8183065" cy="4195762"/>
          </a:xfrm>
        </p:spPr>
      </p:pic>
    </p:spTree>
    <p:extLst>
      <p:ext uri="{BB962C8B-B14F-4D97-AF65-F5344CB8AC3E}">
        <p14:creationId xmlns:p14="http://schemas.microsoft.com/office/powerpoint/2010/main" val="142507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E9D7-2E4B-4AE9-9EDA-FC4564F1E8E2}"/>
              </a:ext>
            </a:extLst>
          </p:cNvPr>
          <p:cNvSpPr>
            <a:spLocks noGrp="1"/>
          </p:cNvSpPr>
          <p:nvPr>
            <p:ph type="title"/>
          </p:nvPr>
        </p:nvSpPr>
        <p:spPr/>
        <p:txBody>
          <a:bodyPr/>
          <a:lstStyle/>
          <a:p>
            <a:r>
              <a:rPr lang="en-US" dirty="0"/>
              <a:t>Level 2: Aliens get Hit</a:t>
            </a:r>
          </a:p>
        </p:txBody>
      </p:sp>
      <p:pic>
        <p:nvPicPr>
          <p:cNvPr id="5" name="Content Placeholder 4">
            <a:extLst>
              <a:ext uri="{FF2B5EF4-FFF2-40B4-BE49-F238E27FC236}">
                <a16:creationId xmlns:a16="http://schemas.microsoft.com/office/drawing/2014/main" id="{C8038765-40F8-4C9E-A2F8-DBDB5BB7C4C8}"/>
              </a:ext>
            </a:extLst>
          </p:cNvPr>
          <p:cNvPicPr>
            <a:picLocks noGrp="1" noChangeAspect="1"/>
          </p:cNvPicPr>
          <p:nvPr>
            <p:ph idx="1"/>
          </p:nvPr>
        </p:nvPicPr>
        <p:blipFill>
          <a:blip r:embed="rId2"/>
          <a:stretch>
            <a:fillRect/>
          </a:stretch>
        </p:blipFill>
        <p:spPr>
          <a:xfrm>
            <a:off x="1480920" y="2052638"/>
            <a:ext cx="8191936" cy="4195762"/>
          </a:xfrm>
        </p:spPr>
      </p:pic>
    </p:spTree>
    <p:extLst>
      <p:ext uri="{BB962C8B-B14F-4D97-AF65-F5344CB8AC3E}">
        <p14:creationId xmlns:p14="http://schemas.microsoft.com/office/powerpoint/2010/main" val="2292231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5CC2-03E1-4409-85C3-57BE5E49C12C}"/>
              </a:ext>
            </a:extLst>
          </p:cNvPr>
          <p:cNvSpPr>
            <a:spLocks noGrp="1"/>
          </p:cNvSpPr>
          <p:nvPr>
            <p:ph type="title"/>
          </p:nvPr>
        </p:nvSpPr>
        <p:spPr/>
        <p:txBody>
          <a:bodyPr/>
          <a:lstStyle/>
          <a:p>
            <a:r>
              <a:rPr lang="en-US" dirty="0"/>
              <a:t>How Laser Collision works</a:t>
            </a:r>
          </a:p>
        </p:txBody>
      </p:sp>
      <p:sp>
        <p:nvSpPr>
          <p:cNvPr id="4" name="Rectangle 1">
            <a:extLst>
              <a:ext uri="{FF2B5EF4-FFF2-40B4-BE49-F238E27FC236}">
                <a16:creationId xmlns:a16="http://schemas.microsoft.com/office/drawing/2014/main" id="{FD46E243-8B6D-4B0A-A8A2-27FE60591C40}"/>
              </a:ext>
            </a:extLst>
          </p:cNvPr>
          <p:cNvSpPr>
            <a:spLocks noGrp="1" noChangeArrowheads="1"/>
          </p:cNvSpPr>
          <p:nvPr>
            <p:ph idx="1"/>
          </p:nvPr>
        </p:nvSpPr>
        <p:spPr bwMode="auto">
          <a:xfrm>
            <a:off x="2038329" y="1573395"/>
            <a:ext cx="9105288" cy="1892826"/>
          </a:xfrm>
          <a:prstGeom prst="rect">
            <a:avLst/>
          </a:prstGeom>
          <a:solidFill>
            <a:srgbClr val="262B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A7A7A7"/>
                </a:solidFill>
                <a:effectLst/>
                <a:latin typeface="Source Code Pro"/>
              </a:rPr>
              <a:t>public </a:t>
            </a:r>
            <a:r>
              <a:rPr kumimoji="0" lang="en-US" altLang="en-US" sz="1300" b="0" i="1" u="none" strike="noStrike" cap="none" normalizeH="0" baseline="0" dirty="0" err="1">
                <a:ln>
                  <a:noFill/>
                </a:ln>
                <a:solidFill>
                  <a:srgbClr val="9B859D"/>
                </a:solidFill>
                <a:effectLst/>
                <a:latin typeface="Source Code Pro"/>
              </a:rPr>
              <a:t>boolean</a:t>
            </a:r>
            <a:r>
              <a:rPr kumimoji="0" lang="en-US" altLang="en-US" sz="1300" b="0" i="1" u="none" strike="noStrike" cap="none" normalizeH="0" baseline="0" dirty="0">
                <a:ln>
                  <a:noFill/>
                </a:ln>
                <a:solidFill>
                  <a:srgbClr val="9B859D"/>
                </a:solidFill>
                <a:effectLst/>
                <a:latin typeface="Source Code Pro"/>
              </a:rPr>
              <a:t> </a:t>
            </a:r>
            <a:r>
              <a:rPr kumimoji="0" lang="en-US" altLang="en-US" sz="1300" b="0" i="0" u="none" strike="noStrike" cap="none" normalizeH="0" baseline="0" dirty="0" err="1">
                <a:ln>
                  <a:noFill/>
                </a:ln>
                <a:solidFill>
                  <a:srgbClr val="7587A6"/>
                </a:solidFill>
                <a:effectLst/>
                <a:latin typeface="Source Code Pro"/>
              </a:rPr>
              <a:t>hitAlien</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47BC9B"/>
                </a:solidFill>
                <a:effectLst/>
                <a:latin typeface="Source Code Pro"/>
              </a:rPr>
              <a:t>Ammo </a:t>
            </a:r>
            <a:r>
              <a:rPr kumimoji="0" lang="en-US" altLang="en-US" sz="1300" b="0" i="0" u="none" strike="noStrike" cap="none" normalizeH="0" baseline="0" dirty="0">
                <a:ln>
                  <a:noFill/>
                </a:ln>
                <a:solidFill>
                  <a:srgbClr val="CDA869"/>
                </a:solidFill>
                <a:effectLst/>
                <a:latin typeface="Source Code Pro"/>
              </a:rPr>
              <a:t>shot) {</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    </a:t>
            </a:r>
            <a:r>
              <a:rPr kumimoji="0" lang="en-US" altLang="en-US" sz="1300" b="0" i="1" u="none" strike="noStrike" cap="none" normalizeH="0" baseline="0" dirty="0">
                <a:ln>
                  <a:noFill/>
                </a:ln>
                <a:solidFill>
                  <a:srgbClr val="9B859D"/>
                </a:solidFill>
                <a:effectLst/>
                <a:latin typeface="Source Code Pro"/>
              </a:rPr>
              <a:t>if</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47BC9B"/>
                </a:solidFill>
                <a:effectLst/>
                <a:latin typeface="Source Code Pro"/>
              </a:rPr>
              <a:t>Math</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1" u="none" strike="noStrike" cap="none" normalizeH="0" baseline="0" dirty="0" err="1">
                <a:ln>
                  <a:noFill/>
                </a:ln>
                <a:solidFill>
                  <a:srgbClr val="FFC66D"/>
                </a:solidFill>
                <a:effectLst/>
                <a:latin typeface="Source Code Pro"/>
              </a:rPr>
              <a:t>sqrt</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47BC9B"/>
                </a:solidFill>
                <a:effectLst/>
                <a:latin typeface="Source Code Pro"/>
              </a:rPr>
              <a:t>Math</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1" u="none" strike="noStrike" cap="none" normalizeH="0" baseline="0" dirty="0" err="1">
                <a:ln>
                  <a:noFill/>
                </a:ln>
                <a:solidFill>
                  <a:srgbClr val="FFC66D"/>
                </a:solidFill>
                <a:effectLst/>
                <a:latin typeface="Source Code Pro"/>
              </a:rPr>
              <a:t>pow</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CDA869"/>
                </a:solidFill>
                <a:effectLst/>
                <a:latin typeface="Source Code Pro"/>
              </a:rPr>
              <a:t>shot</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getX</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CF6A4C"/>
                </a:solidFill>
                <a:effectLst/>
                <a:latin typeface="Source Code Pro"/>
              </a:rPr>
              <a:t>ovalX</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getScale</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a:ln>
                  <a:noFill/>
                </a:ln>
                <a:solidFill>
                  <a:srgbClr val="CDA869"/>
                </a:solidFill>
                <a:effectLst/>
                <a:latin typeface="Source Code Pro"/>
              </a:rPr>
              <a:t>2)</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a:ln>
                  <a:noFill/>
                </a:ln>
                <a:solidFill>
                  <a:srgbClr val="CDA869"/>
                </a:solidFill>
                <a:effectLst/>
                <a:latin typeface="Source Code Pro"/>
              </a:rPr>
              <a:t>2)</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err="1">
                <a:ln>
                  <a:noFill/>
                </a:ln>
                <a:solidFill>
                  <a:srgbClr val="47BC9B"/>
                </a:solidFill>
                <a:effectLst/>
                <a:latin typeface="Source Code Pro"/>
              </a:rPr>
              <a:t>Math</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1" u="none" strike="noStrike" cap="none" normalizeH="0" baseline="0" dirty="0" err="1">
                <a:ln>
                  <a:noFill/>
                </a:ln>
                <a:solidFill>
                  <a:srgbClr val="FFC66D"/>
                </a:solidFill>
                <a:effectLst/>
                <a:latin typeface="Source Code Pro"/>
              </a:rPr>
              <a:t>pow</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CDA869"/>
                </a:solidFill>
                <a:effectLst/>
                <a:latin typeface="Source Code Pro"/>
              </a:rPr>
              <a:t>shot</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getY</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CF6A4C"/>
                </a:solidFill>
                <a:effectLst/>
                <a:latin typeface="Source Code Pro"/>
              </a:rPr>
              <a:t>ovalY</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getScale</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a:ln>
                  <a:noFill/>
                </a:ln>
                <a:solidFill>
                  <a:srgbClr val="CDA869"/>
                </a:solidFill>
                <a:effectLst/>
                <a:latin typeface="Source Code Pro"/>
              </a:rPr>
              <a:t>2)</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a:ln>
                  <a:noFill/>
                </a:ln>
                <a:solidFill>
                  <a:srgbClr val="CDA869"/>
                </a:solidFill>
                <a:effectLst/>
                <a:latin typeface="Source Code Pro"/>
              </a:rPr>
              <a:t>2))</a:t>
            </a:r>
            <a:r>
              <a:rPr kumimoji="0" lang="en-US" altLang="en-US" sz="1300" b="0" i="0" u="none" strike="noStrike" cap="none" normalizeH="0" baseline="0" dirty="0">
                <a:ln>
                  <a:noFill/>
                </a:ln>
                <a:solidFill>
                  <a:srgbClr val="A7A7A7"/>
                </a:solidFill>
                <a:effectLst/>
                <a:latin typeface="Source Code Pro"/>
              </a:rPr>
              <a:t>&lt;</a:t>
            </a:r>
            <a:r>
              <a:rPr kumimoji="0" lang="en-US" altLang="en-US" sz="1300" b="0" i="0" u="none" strike="noStrike" cap="none" normalizeH="0" baseline="0" dirty="0" err="1">
                <a:ln>
                  <a:noFill/>
                </a:ln>
                <a:solidFill>
                  <a:srgbClr val="7587A6"/>
                </a:solidFill>
                <a:effectLst/>
                <a:latin typeface="Source Code Pro"/>
              </a:rPr>
              <a:t>getScale</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a:ln>
                  <a:noFill/>
                </a:ln>
                <a:solidFill>
                  <a:srgbClr val="CDA869"/>
                </a:solidFill>
                <a:effectLst/>
                <a:latin typeface="Source Code Pro"/>
              </a:rPr>
              <a:t>2) {</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gotHit</a:t>
            </a:r>
            <a:r>
              <a:rPr kumimoji="0" lang="en-US" altLang="en-US" sz="1300" b="0" i="0" u="none" strike="noStrike" cap="none" normalizeH="0" baseline="0" dirty="0">
                <a:ln>
                  <a:noFill/>
                </a:ln>
                <a:solidFill>
                  <a:srgbClr val="CF6A4C"/>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1" u="none" strike="noStrike" cap="none" normalizeH="0" baseline="0" dirty="0">
                <a:ln>
                  <a:noFill/>
                </a:ln>
                <a:solidFill>
                  <a:srgbClr val="9B859D"/>
                </a:solidFill>
                <a:effectLst/>
                <a:latin typeface="Source Code Pro"/>
              </a:rPr>
              <a:t>true</a:t>
            </a:r>
            <a:r>
              <a:rPr kumimoji="0" lang="en-US" altLang="en-US" sz="1300" b="0" i="0" u="none" strike="noStrike" cap="none" normalizeH="0" baseline="0" dirty="0">
                <a:ln>
                  <a:noFill/>
                </a:ln>
                <a:solidFill>
                  <a:srgbClr val="A7A7A7"/>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A7A7A7"/>
                </a:solidFill>
                <a:effectLst/>
                <a:latin typeface="Source Code Pro"/>
              </a:rPr>
              <a:t>        </a:t>
            </a:r>
            <a:r>
              <a:rPr kumimoji="0" lang="en-US" altLang="en-US" sz="1300" b="0" i="1" u="none" strike="noStrike" cap="none" normalizeH="0" baseline="0" dirty="0">
                <a:ln>
                  <a:noFill/>
                </a:ln>
                <a:solidFill>
                  <a:srgbClr val="9B859D"/>
                </a:solidFill>
                <a:effectLst/>
                <a:latin typeface="Source Code Pro"/>
              </a:rPr>
              <a:t>return true</a:t>
            </a:r>
            <a:r>
              <a:rPr kumimoji="0" lang="en-US" altLang="en-US" sz="1300" b="0" i="0" u="none" strike="noStrike" cap="none" normalizeH="0" baseline="0" dirty="0">
                <a:ln>
                  <a:noFill/>
                </a:ln>
                <a:solidFill>
                  <a:srgbClr val="A7A7A7"/>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    </a:t>
            </a:r>
            <a:r>
              <a:rPr kumimoji="0" lang="en-US" altLang="en-US" sz="1300" b="0" i="1" u="none" strike="noStrike" cap="none" normalizeH="0" baseline="0" dirty="0">
                <a:ln>
                  <a:noFill/>
                </a:ln>
                <a:solidFill>
                  <a:srgbClr val="9B859D"/>
                </a:solidFill>
                <a:effectLst/>
                <a:latin typeface="Source Code Pro"/>
              </a:rPr>
              <a:t>return false</a:t>
            </a:r>
            <a:r>
              <a:rPr kumimoji="0" lang="en-US" altLang="en-US" sz="1300" b="0" i="0" u="none" strike="noStrike" cap="none" normalizeH="0" baseline="0" dirty="0">
                <a:ln>
                  <a:noFill/>
                </a:ln>
                <a:solidFill>
                  <a:srgbClr val="A7A7A7"/>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CDA869"/>
                </a:solidFill>
                <a:effectLst/>
                <a:latin typeface="Source Code Pro"/>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95BA454-93BE-49B9-A092-815F81AE0008}"/>
              </a:ext>
            </a:extLst>
          </p:cNvPr>
          <p:cNvSpPr txBox="1"/>
          <p:nvPr/>
        </p:nvSpPr>
        <p:spPr>
          <a:xfrm>
            <a:off x="2136371" y="3890356"/>
            <a:ext cx="9007246" cy="1200329"/>
          </a:xfrm>
          <a:prstGeom prst="rect">
            <a:avLst/>
          </a:prstGeom>
          <a:noFill/>
        </p:spPr>
        <p:txBody>
          <a:bodyPr wrap="square" rtlCol="0">
            <a:spAutoFit/>
          </a:bodyPr>
          <a:lstStyle/>
          <a:p>
            <a:r>
              <a:rPr lang="en-US" dirty="0"/>
              <a:t>We constantly track the location of each laser. When the laser’s coordinates are within the radius of either the player, alien, or asteroid, the laser is removed from the </a:t>
            </a:r>
            <a:r>
              <a:rPr lang="en-US" dirty="0" err="1"/>
              <a:t>ArrayList</a:t>
            </a:r>
            <a:r>
              <a:rPr lang="en-US" dirty="0"/>
              <a:t> and an action is performed. This action is either to remove a life from the alien or the player, or to split the asteroid.</a:t>
            </a:r>
          </a:p>
        </p:txBody>
      </p:sp>
    </p:spTree>
    <p:extLst>
      <p:ext uri="{BB962C8B-B14F-4D97-AF65-F5344CB8AC3E}">
        <p14:creationId xmlns:p14="http://schemas.microsoft.com/office/powerpoint/2010/main" val="1078580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31282-6AA3-4FD5-8BD9-884C0DFA7FF0}"/>
              </a:ext>
            </a:extLst>
          </p:cNvPr>
          <p:cNvSpPr>
            <a:spLocks noGrp="1"/>
          </p:cNvSpPr>
          <p:nvPr>
            <p:ph type="title"/>
          </p:nvPr>
        </p:nvSpPr>
        <p:spPr/>
        <p:txBody>
          <a:bodyPr/>
          <a:lstStyle/>
          <a:p>
            <a:r>
              <a:rPr lang="en-US" dirty="0"/>
              <a:t>Level 2: Aliens shoot back</a:t>
            </a:r>
          </a:p>
        </p:txBody>
      </p:sp>
      <p:pic>
        <p:nvPicPr>
          <p:cNvPr id="5" name="Content Placeholder 4" descr="A screen shot of a computer&#10;&#10;Description generated with high confidence">
            <a:extLst>
              <a:ext uri="{FF2B5EF4-FFF2-40B4-BE49-F238E27FC236}">
                <a16:creationId xmlns:a16="http://schemas.microsoft.com/office/drawing/2014/main" id="{DA99BDEE-FBD7-446A-AE2F-78ABCF30467B}"/>
              </a:ext>
            </a:extLst>
          </p:cNvPr>
          <p:cNvPicPr>
            <a:picLocks noGrp="1" noChangeAspect="1"/>
          </p:cNvPicPr>
          <p:nvPr>
            <p:ph idx="1"/>
          </p:nvPr>
        </p:nvPicPr>
        <p:blipFill>
          <a:blip r:embed="rId2"/>
          <a:stretch>
            <a:fillRect/>
          </a:stretch>
        </p:blipFill>
        <p:spPr>
          <a:xfrm>
            <a:off x="1491309" y="2052638"/>
            <a:ext cx="8171158" cy="4195762"/>
          </a:xfrm>
        </p:spPr>
      </p:pic>
    </p:spTree>
    <p:extLst>
      <p:ext uri="{BB962C8B-B14F-4D97-AF65-F5344CB8AC3E}">
        <p14:creationId xmlns:p14="http://schemas.microsoft.com/office/powerpoint/2010/main" val="4238257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F86CA-B74C-454B-A7CF-B460C55F4570}"/>
              </a:ext>
            </a:extLst>
          </p:cNvPr>
          <p:cNvSpPr>
            <a:spLocks noGrp="1"/>
          </p:cNvSpPr>
          <p:nvPr>
            <p:ph type="title"/>
          </p:nvPr>
        </p:nvSpPr>
        <p:spPr/>
        <p:txBody>
          <a:bodyPr/>
          <a:lstStyle/>
          <a:p>
            <a:r>
              <a:rPr lang="en-US" dirty="0"/>
              <a:t>How the Aliens Track</a:t>
            </a:r>
          </a:p>
        </p:txBody>
      </p:sp>
      <p:sp>
        <p:nvSpPr>
          <p:cNvPr id="5" name="Rectangle 2">
            <a:extLst>
              <a:ext uri="{FF2B5EF4-FFF2-40B4-BE49-F238E27FC236}">
                <a16:creationId xmlns:a16="http://schemas.microsoft.com/office/drawing/2014/main" id="{8CEEDCA9-11A8-4CD9-A708-B207F93465BE}"/>
              </a:ext>
            </a:extLst>
          </p:cNvPr>
          <p:cNvSpPr>
            <a:spLocks noGrp="1" noChangeArrowheads="1"/>
          </p:cNvSpPr>
          <p:nvPr>
            <p:ph idx="1"/>
          </p:nvPr>
        </p:nvSpPr>
        <p:spPr bwMode="auto">
          <a:xfrm>
            <a:off x="875608" y="2231288"/>
            <a:ext cx="10440784" cy="1477328"/>
          </a:xfrm>
          <a:prstGeom prst="rect">
            <a:avLst/>
          </a:prstGeom>
          <a:solidFill>
            <a:srgbClr val="262B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rgbClr val="9B859D"/>
                </a:solidFill>
                <a:effectLst/>
                <a:latin typeface="Source Code Pro"/>
              </a:rPr>
              <a:t>double </a:t>
            </a:r>
            <a:r>
              <a:rPr kumimoji="0" lang="en-US" altLang="en-US" sz="1800" b="0" i="0" u="none" strike="noStrike" cap="none" normalizeH="0" baseline="0" dirty="0" err="1">
                <a:ln>
                  <a:noFill/>
                </a:ln>
                <a:solidFill>
                  <a:srgbClr val="CF6A4C"/>
                </a:solidFill>
                <a:effectLst/>
                <a:latin typeface="Source Code Pro"/>
              </a:rPr>
              <a:t>angleBW</a:t>
            </a:r>
            <a:r>
              <a:rPr kumimoji="0" lang="en-US" altLang="en-US" sz="1800" b="0" i="0" u="none" strike="noStrike" cap="none" normalizeH="0" baseline="0" dirty="0">
                <a:ln>
                  <a:noFill/>
                </a:ln>
                <a:solidFill>
                  <a:srgbClr val="CF6A4C"/>
                </a:solidFill>
                <a:effectLst/>
                <a:latin typeface="Source Code Pro"/>
              </a:rPr>
              <a:t> </a:t>
            </a:r>
            <a:r>
              <a:rPr kumimoji="0" lang="en-US" altLang="en-US" sz="1800" b="0" i="0" u="none" strike="noStrike" cap="none" normalizeH="0" baseline="0" dirty="0">
                <a:ln>
                  <a:noFill/>
                </a:ln>
                <a:solidFill>
                  <a:srgbClr val="A7A7A7"/>
                </a:solidFill>
                <a:effectLst/>
                <a:latin typeface="Source Code Pro"/>
              </a:rPr>
              <a:t>= </a:t>
            </a:r>
            <a:r>
              <a:rPr kumimoji="0" lang="en-US" altLang="en-US" sz="1800" b="0" i="0" u="none" strike="noStrike" cap="none" normalizeH="0" baseline="0" dirty="0">
                <a:ln>
                  <a:noFill/>
                </a:ln>
                <a:solidFill>
                  <a:srgbClr val="47BC9B"/>
                </a:solidFill>
                <a:effectLst/>
                <a:latin typeface="Source Code Pro"/>
              </a:rPr>
              <a:t>Math</a:t>
            </a:r>
            <a:r>
              <a:rPr kumimoji="0" lang="en-US" altLang="en-US" sz="1800" b="0" i="0" u="none" strike="noStrike" cap="none" normalizeH="0" baseline="0" dirty="0">
                <a:ln>
                  <a:noFill/>
                </a:ln>
                <a:solidFill>
                  <a:srgbClr val="A7A7A7"/>
                </a:solidFill>
                <a:effectLst/>
                <a:latin typeface="Source Code Pro"/>
              </a:rPr>
              <a:t>.</a:t>
            </a:r>
            <a:r>
              <a:rPr kumimoji="0" lang="en-US" altLang="en-US" sz="1800" b="0" i="1" u="none" strike="noStrike" cap="none" normalizeH="0" baseline="0" dirty="0">
                <a:ln>
                  <a:noFill/>
                </a:ln>
                <a:solidFill>
                  <a:srgbClr val="FFC66D"/>
                </a:solidFill>
                <a:effectLst/>
                <a:latin typeface="Source Code Pro"/>
              </a:rPr>
              <a:t>atan2</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err="1">
                <a:ln>
                  <a:noFill/>
                </a:ln>
                <a:solidFill>
                  <a:srgbClr val="CF6A4C"/>
                </a:solidFill>
                <a:effectLst/>
                <a:latin typeface="Source Code Pro"/>
              </a:rPr>
              <a:t>ship</a:t>
            </a:r>
            <a:r>
              <a:rPr kumimoji="0" lang="en-US" altLang="en-US" sz="1800" b="0" i="0" u="none" strike="noStrike" cap="none" normalizeH="0" baseline="0" dirty="0" err="1">
                <a:ln>
                  <a:noFill/>
                </a:ln>
                <a:solidFill>
                  <a:srgbClr val="A7A7A7"/>
                </a:solidFill>
                <a:effectLst/>
                <a:latin typeface="Source Code Pro"/>
              </a:rPr>
              <a:t>.</a:t>
            </a:r>
            <a:r>
              <a:rPr kumimoji="0" lang="en-US" altLang="en-US" sz="1800" b="0" i="0" u="none" strike="noStrike" cap="none" normalizeH="0" baseline="0" dirty="0" err="1">
                <a:ln>
                  <a:noFill/>
                </a:ln>
                <a:solidFill>
                  <a:srgbClr val="7587A6"/>
                </a:solidFill>
                <a:effectLst/>
                <a:latin typeface="Source Code Pro"/>
              </a:rPr>
              <a:t>getY</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a:t>
            </a:r>
            <a:r>
              <a:rPr kumimoji="0" lang="en-US" altLang="en-US" sz="1800" b="0" i="0" u="none" strike="noStrike" cap="none" normalizeH="0" baseline="0" dirty="0" err="1">
                <a:ln>
                  <a:noFill/>
                </a:ln>
                <a:solidFill>
                  <a:srgbClr val="CF6A4C"/>
                </a:solidFill>
                <a:effectLst/>
                <a:latin typeface="Source Code Pro"/>
              </a:rPr>
              <a:t>spawnedAliens</a:t>
            </a:r>
            <a:r>
              <a:rPr kumimoji="0" lang="en-US" altLang="en-US" sz="1800" b="0" i="0" u="none" strike="noStrike" cap="none" normalizeH="0" baseline="0" dirty="0" err="1">
                <a:ln>
                  <a:noFill/>
                </a:ln>
                <a:solidFill>
                  <a:srgbClr val="A7A7A7"/>
                </a:solidFill>
                <a:effectLst/>
                <a:latin typeface="Source Code Pro"/>
              </a:rPr>
              <a:t>.</a:t>
            </a:r>
            <a:r>
              <a:rPr kumimoji="0" lang="en-US" altLang="en-US" sz="1800" b="0" i="0" u="none" strike="noStrike" cap="none" normalizeH="0" baseline="0" dirty="0" err="1">
                <a:ln>
                  <a:noFill/>
                </a:ln>
                <a:solidFill>
                  <a:srgbClr val="7587A6"/>
                </a:solidFill>
                <a:effectLst/>
                <a:latin typeface="Source Code Pro"/>
              </a:rPr>
              <a:t>get</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err="1">
                <a:ln>
                  <a:noFill/>
                </a:ln>
                <a:solidFill>
                  <a:srgbClr val="CF6A4C"/>
                </a:solidFill>
                <a:effectLst/>
                <a:latin typeface="Source Code Pro"/>
              </a:rPr>
              <a:t>i</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a:t>
            </a:r>
            <a:r>
              <a:rPr kumimoji="0" lang="en-US" altLang="en-US" sz="1800" b="0" i="0" u="none" strike="noStrike" cap="none" normalizeH="0" baseline="0" dirty="0" err="1">
                <a:ln>
                  <a:noFill/>
                </a:ln>
                <a:solidFill>
                  <a:srgbClr val="7587A6"/>
                </a:solidFill>
                <a:effectLst/>
                <a:latin typeface="Source Code Pro"/>
              </a:rPr>
              <a:t>getY</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a:t>
            </a:r>
            <a:r>
              <a:rPr kumimoji="0" lang="en-US" altLang="en-US" sz="1800" b="0" i="0" u="none" strike="noStrike" cap="none" normalizeH="0" baseline="0" dirty="0" err="1">
                <a:ln>
                  <a:noFill/>
                </a:ln>
                <a:solidFill>
                  <a:srgbClr val="CF6A4C"/>
                </a:solidFill>
                <a:effectLst/>
                <a:latin typeface="Source Code Pro"/>
              </a:rPr>
              <a:t>ship</a:t>
            </a:r>
            <a:r>
              <a:rPr kumimoji="0" lang="en-US" altLang="en-US" sz="1800" b="0" i="0" u="none" strike="noStrike" cap="none" normalizeH="0" baseline="0" dirty="0" err="1">
                <a:ln>
                  <a:noFill/>
                </a:ln>
                <a:solidFill>
                  <a:srgbClr val="A7A7A7"/>
                </a:solidFill>
                <a:effectLst/>
                <a:latin typeface="Source Code Pro"/>
              </a:rPr>
              <a:t>.</a:t>
            </a:r>
            <a:r>
              <a:rPr kumimoji="0" lang="en-US" altLang="en-US" sz="1800" b="0" i="0" u="none" strike="noStrike" cap="none" normalizeH="0" baseline="0" dirty="0" err="1">
                <a:ln>
                  <a:noFill/>
                </a:ln>
                <a:solidFill>
                  <a:srgbClr val="7587A6"/>
                </a:solidFill>
                <a:effectLst/>
                <a:latin typeface="Source Code Pro"/>
              </a:rPr>
              <a:t>getX</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	</a:t>
            </a:r>
            <a:r>
              <a:rPr kumimoji="0" lang="en-US" altLang="en-US" sz="1800" b="0" i="0" u="none" strike="noStrike" cap="none" normalizeH="0" baseline="0" dirty="0" err="1">
                <a:ln>
                  <a:noFill/>
                </a:ln>
                <a:solidFill>
                  <a:srgbClr val="CF6A4C"/>
                </a:solidFill>
                <a:effectLst/>
                <a:latin typeface="Source Code Pro"/>
              </a:rPr>
              <a:t>spawnedAliens</a:t>
            </a:r>
            <a:r>
              <a:rPr kumimoji="0" lang="en-US" altLang="en-US" sz="1800" b="0" i="0" u="none" strike="noStrike" cap="none" normalizeH="0" baseline="0" dirty="0" err="1">
                <a:ln>
                  <a:noFill/>
                </a:ln>
                <a:solidFill>
                  <a:srgbClr val="A7A7A7"/>
                </a:solidFill>
                <a:effectLst/>
                <a:latin typeface="Source Code Pro"/>
              </a:rPr>
              <a:t>.</a:t>
            </a:r>
            <a:r>
              <a:rPr kumimoji="0" lang="en-US" altLang="en-US" sz="1800" b="0" i="0" u="none" strike="noStrike" cap="none" normalizeH="0" baseline="0" dirty="0" err="1">
                <a:ln>
                  <a:noFill/>
                </a:ln>
                <a:solidFill>
                  <a:srgbClr val="7587A6"/>
                </a:solidFill>
                <a:effectLst/>
                <a:latin typeface="Source Code Pro"/>
              </a:rPr>
              <a:t>get</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err="1">
                <a:ln>
                  <a:noFill/>
                </a:ln>
                <a:solidFill>
                  <a:srgbClr val="CF6A4C"/>
                </a:solidFill>
                <a:effectLst/>
                <a:latin typeface="Source Code Pro"/>
              </a:rPr>
              <a:t>i</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a:t>
            </a:r>
            <a:r>
              <a:rPr kumimoji="0" lang="en-US" altLang="en-US" sz="1800" b="0" i="0" u="none" strike="noStrike" cap="none" normalizeH="0" baseline="0" dirty="0" err="1">
                <a:ln>
                  <a:noFill/>
                </a:ln>
                <a:solidFill>
                  <a:srgbClr val="7587A6"/>
                </a:solidFill>
                <a:effectLst/>
                <a:latin typeface="Source Code Pro"/>
              </a:rPr>
              <a:t>getX</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A7A7A7"/>
                </a:solidFill>
                <a:effectLst/>
                <a:latin typeface="Source Code Pro"/>
              </a:rPr>
            </a:br>
            <a:r>
              <a:rPr kumimoji="0" lang="en-US" altLang="en-US" sz="1800" b="0" i="0" u="none" strike="noStrike" cap="none" normalizeH="0" baseline="0" dirty="0" err="1">
                <a:ln>
                  <a:noFill/>
                </a:ln>
                <a:solidFill>
                  <a:srgbClr val="CF6A4C"/>
                </a:solidFill>
                <a:effectLst/>
                <a:latin typeface="Source Code Pro"/>
              </a:rPr>
              <a:t>spawnedBullets</a:t>
            </a:r>
            <a:r>
              <a:rPr kumimoji="0" lang="en-US" altLang="en-US" sz="1800" b="0" i="0" u="none" strike="noStrike" cap="none" normalizeH="0" baseline="0" dirty="0" err="1">
                <a:ln>
                  <a:noFill/>
                </a:ln>
                <a:solidFill>
                  <a:srgbClr val="A7A7A7"/>
                </a:solidFill>
                <a:effectLst/>
                <a:latin typeface="Source Code Pro"/>
              </a:rPr>
              <a:t>.</a:t>
            </a:r>
            <a:r>
              <a:rPr kumimoji="0" lang="en-US" altLang="en-US" sz="1800" b="0" i="0" u="none" strike="noStrike" cap="none" normalizeH="0" baseline="0" dirty="0" err="1">
                <a:ln>
                  <a:noFill/>
                </a:ln>
                <a:solidFill>
                  <a:srgbClr val="7587A6"/>
                </a:solidFill>
                <a:effectLst/>
                <a:latin typeface="Source Code Pro"/>
              </a:rPr>
              <a:t>get</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err="1">
                <a:ln>
                  <a:noFill/>
                </a:ln>
                <a:solidFill>
                  <a:srgbClr val="CF6A4C"/>
                </a:solidFill>
                <a:effectLst/>
                <a:latin typeface="Source Code Pro"/>
              </a:rPr>
              <a:t>i</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a:t>
            </a:r>
            <a:r>
              <a:rPr kumimoji="0" lang="en-US" altLang="en-US" sz="1800" b="0" i="0" u="none" strike="noStrike" cap="none" normalizeH="0" baseline="0" dirty="0">
                <a:ln>
                  <a:noFill/>
                </a:ln>
                <a:solidFill>
                  <a:srgbClr val="7587A6"/>
                </a:solidFill>
                <a:effectLst/>
                <a:latin typeface="Source Code Pro"/>
              </a:rPr>
              <a:t>add</a:t>
            </a:r>
            <a:r>
              <a:rPr kumimoji="0" lang="en-US" altLang="en-US" sz="1800" b="0" i="0" u="none" strike="noStrike" cap="none" normalizeH="0" baseline="0" dirty="0">
                <a:ln>
                  <a:noFill/>
                </a:ln>
                <a:solidFill>
                  <a:srgbClr val="CDA869"/>
                </a:solidFill>
                <a:effectLst/>
                <a:latin typeface="Source Code Pro"/>
              </a:rPr>
              <a:t>(</a:t>
            </a:r>
            <a:r>
              <a:rPr kumimoji="0" lang="en-US" altLang="en-US" sz="1800" b="0" i="1" u="none" strike="noStrike" cap="none" normalizeH="0" baseline="0" dirty="0">
                <a:ln>
                  <a:noFill/>
                </a:ln>
                <a:solidFill>
                  <a:srgbClr val="9B859D"/>
                </a:solidFill>
                <a:effectLst/>
                <a:latin typeface="Source Code Pro"/>
              </a:rPr>
              <a:t>new </a:t>
            </a:r>
            <a:r>
              <a:rPr kumimoji="0" lang="en-US" altLang="en-US" sz="1800" b="0" i="0" u="none" strike="noStrike" cap="none" normalizeH="0" baseline="0" dirty="0">
                <a:ln>
                  <a:noFill/>
                </a:ln>
                <a:solidFill>
                  <a:srgbClr val="47BC9B"/>
                </a:solidFill>
                <a:effectLst/>
                <a:latin typeface="Source Code Pro"/>
              </a:rPr>
              <a:t>Ammo</a:t>
            </a:r>
            <a:r>
              <a:rPr kumimoji="0" lang="en-US" altLang="en-US" sz="1800" b="0" i="0" u="none" strike="noStrike" cap="none" normalizeH="0" baseline="0" dirty="0">
                <a:ln>
                  <a:noFill/>
                </a:ln>
                <a:solidFill>
                  <a:srgbClr val="CDA869"/>
                </a:solidFill>
                <a:effectLst/>
                <a:latin typeface="Source Code Pro"/>
              </a:rPr>
              <a:t>((</a:t>
            </a:r>
            <a:r>
              <a:rPr kumimoji="0" lang="en-US" altLang="en-US" sz="1800" b="0" i="1" u="none" strike="noStrike" cap="none" normalizeH="0" baseline="0" dirty="0">
                <a:ln>
                  <a:noFill/>
                </a:ln>
                <a:solidFill>
                  <a:srgbClr val="9B859D"/>
                </a:solidFill>
                <a:effectLst/>
                <a:latin typeface="Source Code Pro"/>
              </a:rPr>
              <a:t>int</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err="1">
                <a:ln>
                  <a:noFill/>
                </a:ln>
                <a:solidFill>
                  <a:srgbClr val="CF6A4C"/>
                </a:solidFill>
                <a:effectLst/>
                <a:latin typeface="Source Code Pro"/>
              </a:rPr>
              <a:t>spawnedAliens</a:t>
            </a:r>
            <a:r>
              <a:rPr kumimoji="0" lang="en-US" altLang="en-US" sz="1800" b="0" i="0" u="none" strike="noStrike" cap="none" normalizeH="0" baseline="0" dirty="0" err="1">
                <a:ln>
                  <a:noFill/>
                </a:ln>
                <a:solidFill>
                  <a:srgbClr val="A7A7A7"/>
                </a:solidFill>
                <a:effectLst/>
                <a:latin typeface="Source Code Pro"/>
              </a:rPr>
              <a:t>.</a:t>
            </a:r>
            <a:r>
              <a:rPr kumimoji="0" lang="en-US" altLang="en-US" sz="1800" b="0" i="0" u="none" strike="noStrike" cap="none" normalizeH="0" baseline="0" dirty="0" err="1">
                <a:ln>
                  <a:noFill/>
                </a:ln>
                <a:solidFill>
                  <a:srgbClr val="7587A6"/>
                </a:solidFill>
                <a:effectLst/>
                <a:latin typeface="Source Code Pro"/>
              </a:rPr>
              <a:t>get</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err="1">
                <a:ln>
                  <a:noFill/>
                </a:ln>
                <a:solidFill>
                  <a:srgbClr val="CF6A4C"/>
                </a:solidFill>
                <a:effectLst/>
                <a:latin typeface="Source Code Pro"/>
              </a:rPr>
              <a:t>i</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a:t>
            </a:r>
            <a:r>
              <a:rPr kumimoji="0" lang="en-US" altLang="en-US" sz="1800" b="0" i="0" u="none" strike="noStrike" cap="none" normalizeH="0" baseline="0" dirty="0" err="1">
                <a:ln>
                  <a:noFill/>
                </a:ln>
                <a:solidFill>
                  <a:srgbClr val="7587A6"/>
                </a:solidFill>
                <a:effectLst/>
                <a:latin typeface="Source Code Pro"/>
              </a:rPr>
              <a:t>getX</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 	</a:t>
            </a:r>
            <a:r>
              <a:rPr kumimoji="0" lang="en-US" altLang="en-US" sz="1800" b="0" i="0" u="none" strike="noStrike" cap="none" normalizeH="0" baseline="0" dirty="0">
                <a:ln>
                  <a:noFill/>
                </a:ln>
                <a:solidFill>
                  <a:srgbClr val="CDA869"/>
                </a:solidFill>
                <a:effectLst/>
                <a:latin typeface="Source Code Pro"/>
              </a:rPr>
              <a:t>(</a:t>
            </a:r>
            <a:r>
              <a:rPr kumimoji="0" lang="en-US" altLang="en-US" sz="1800" b="0" i="1" u="none" strike="noStrike" cap="none" normalizeH="0" baseline="0" dirty="0">
                <a:ln>
                  <a:noFill/>
                </a:ln>
                <a:solidFill>
                  <a:srgbClr val="9B859D"/>
                </a:solidFill>
                <a:effectLst/>
                <a:latin typeface="Source Code Pro"/>
              </a:rPr>
              <a:t>int</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err="1">
                <a:ln>
                  <a:noFill/>
                </a:ln>
                <a:solidFill>
                  <a:srgbClr val="CF6A4C"/>
                </a:solidFill>
                <a:effectLst/>
                <a:latin typeface="Source Code Pro"/>
              </a:rPr>
              <a:t>spawnedAliens</a:t>
            </a:r>
            <a:r>
              <a:rPr kumimoji="0" lang="en-US" altLang="en-US" sz="1800" b="0" i="0" u="none" strike="noStrike" cap="none" normalizeH="0" baseline="0" dirty="0" err="1">
                <a:ln>
                  <a:noFill/>
                </a:ln>
                <a:solidFill>
                  <a:srgbClr val="A7A7A7"/>
                </a:solidFill>
                <a:effectLst/>
                <a:latin typeface="Source Code Pro"/>
              </a:rPr>
              <a:t>.</a:t>
            </a:r>
            <a:r>
              <a:rPr kumimoji="0" lang="en-US" altLang="en-US" sz="1800" b="0" i="0" u="none" strike="noStrike" cap="none" normalizeH="0" baseline="0" dirty="0" err="1">
                <a:ln>
                  <a:noFill/>
                </a:ln>
                <a:solidFill>
                  <a:srgbClr val="7587A6"/>
                </a:solidFill>
                <a:effectLst/>
                <a:latin typeface="Source Code Pro"/>
              </a:rPr>
              <a:t>get</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err="1">
                <a:ln>
                  <a:noFill/>
                </a:ln>
                <a:solidFill>
                  <a:srgbClr val="CF6A4C"/>
                </a:solidFill>
                <a:effectLst/>
                <a:latin typeface="Source Code Pro"/>
              </a:rPr>
              <a:t>i</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a:t>
            </a:r>
            <a:r>
              <a:rPr kumimoji="0" lang="en-US" altLang="en-US" sz="1800" b="0" i="0" u="none" strike="noStrike" cap="none" normalizeH="0" baseline="0" dirty="0" err="1">
                <a:ln>
                  <a:noFill/>
                </a:ln>
                <a:solidFill>
                  <a:srgbClr val="7587A6"/>
                </a:solidFill>
                <a:effectLst/>
                <a:latin typeface="Source Code Pro"/>
              </a:rPr>
              <a:t>getY</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 </a:t>
            </a:r>
            <a:r>
              <a:rPr kumimoji="0" lang="en-US" altLang="en-US" sz="1800" b="0" i="0" u="none" strike="noStrike" cap="none" normalizeH="0" baseline="0" dirty="0">
                <a:ln>
                  <a:noFill/>
                </a:ln>
                <a:solidFill>
                  <a:srgbClr val="CDA869"/>
                </a:solidFill>
                <a:effectLst/>
                <a:latin typeface="Source Code Pro"/>
              </a:rPr>
              <a:t>5</a:t>
            </a:r>
            <a:r>
              <a:rPr kumimoji="0" lang="en-US" altLang="en-US" sz="1800" b="0" i="0" u="none" strike="noStrike" cap="none" normalizeH="0" baseline="0" dirty="0">
                <a:ln>
                  <a:noFill/>
                </a:ln>
                <a:solidFill>
                  <a:srgbClr val="A7A7A7"/>
                </a:solidFill>
                <a:effectLst/>
                <a:latin typeface="Source Code Pro"/>
              </a:rPr>
              <a:t>, </a:t>
            </a:r>
            <a:r>
              <a:rPr kumimoji="0" lang="en-US" altLang="en-US" sz="1800" b="0" i="0" u="none" strike="noStrike" cap="none" normalizeH="0" baseline="0" dirty="0" err="1">
                <a:ln>
                  <a:noFill/>
                </a:ln>
                <a:solidFill>
                  <a:srgbClr val="47BC9B"/>
                </a:solidFill>
                <a:effectLst/>
                <a:latin typeface="Source Code Pro"/>
              </a:rPr>
              <a:t>Math</a:t>
            </a:r>
            <a:r>
              <a:rPr kumimoji="0" lang="en-US" altLang="en-US" sz="1800" b="0" i="0" u="none" strike="noStrike" cap="none" normalizeH="0" baseline="0" dirty="0" err="1">
                <a:ln>
                  <a:noFill/>
                </a:ln>
                <a:solidFill>
                  <a:srgbClr val="A7A7A7"/>
                </a:solidFill>
                <a:effectLst/>
                <a:latin typeface="Source Code Pro"/>
              </a:rPr>
              <a:t>.</a:t>
            </a:r>
            <a:r>
              <a:rPr kumimoji="0" lang="en-US" altLang="en-US" sz="1800" b="0" i="1" u="none" strike="noStrike" cap="none" normalizeH="0" baseline="0" dirty="0" err="1">
                <a:ln>
                  <a:noFill/>
                </a:ln>
                <a:solidFill>
                  <a:srgbClr val="FFC66D"/>
                </a:solidFill>
                <a:effectLst/>
                <a:latin typeface="Source Code Pro"/>
              </a:rPr>
              <a:t>toDegrees</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err="1">
                <a:ln>
                  <a:noFill/>
                </a:ln>
                <a:solidFill>
                  <a:srgbClr val="CF6A4C"/>
                </a:solidFill>
                <a:effectLst/>
                <a:latin typeface="Source Code Pro"/>
              </a:rPr>
              <a:t>angleBW</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 </a:t>
            </a:r>
            <a:r>
              <a:rPr kumimoji="0" lang="en-US" altLang="en-US" sz="1800" b="0" i="1" u="none" strike="noStrike" cap="none" normalizeH="0" baseline="0" dirty="0">
                <a:ln>
                  <a:noFill/>
                </a:ln>
                <a:solidFill>
                  <a:srgbClr val="9B859D"/>
                </a:solidFill>
                <a:effectLst/>
                <a:latin typeface="Source Code Pro"/>
              </a:rPr>
              <a:t>true</a:t>
            </a:r>
            <a:r>
              <a:rPr kumimoji="0" lang="en-US" altLang="en-US" sz="1800" b="0" i="0" u="none" strike="noStrike" cap="none" normalizeH="0" baseline="0" dirty="0">
                <a:ln>
                  <a:noFill/>
                </a:ln>
                <a:solidFill>
                  <a:srgbClr val="CDA869"/>
                </a:solidFill>
                <a:effectLst/>
                <a:latin typeface="Source Code Pro"/>
              </a:rPr>
              <a:t>))</a:t>
            </a:r>
            <a:r>
              <a:rPr kumimoji="0" lang="en-US" altLang="en-US" sz="1800" b="0" i="0" u="none" strike="noStrike" cap="none" normalizeH="0" baseline="0" dirty="0">
                <a:ln>
                  <a:noFill/>
                </a:ln>
                <a:solidFill>
                  <a:srgbClr val="A7A7A7"/>
                </a:solidFill>
                <a:effectLst/>
                <a:latin typeface="Source Code Pr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A1280193-D9CD-402A-8FEF-AABF56747A89}"/>
              </a:ext>
            </a:extLst>
          </p:cNvPr>
          <p:cNvSpPr txBox="1"/>
          <p:nvPr/>
        </p:nvSpPr>
        <p:spPr>
          <a:xfrm>
            <a:off x="1909074" y="4563687"/>
            <a:ext cx="8997224" cy="1200329"/>
          </a:xfrm>
          <a:prstGeom prst="rect">
            <a:avLst/>
          </a:prstGeom>
          <a:noFill/>
        </p:spPr>
        <p:txBody>
          <a:bodyPr wrap="square" rtlCol="0">
            <a:spAutoFit/>
          </a:bodyPr>
          <a:lstStyle/>
          <a:p>
            <a:r>
              <a:rPr lang="en-US" dirty="0"/>
              <a:t>Using arctan, we found the angle between the location of the aliens and the location of the player. The laser were added to an </a:t>
            </a:r>
            <a:r>
              <a:rPr lang="en-US" dirty="0" err="1"/>
              <a:t>ArrayList</a:t>
            </a:r>
            <a:r>
              <a:rPr lang="en-US" dirty="0"/>
              <a:t>, where a move function caused each laser to move in a direction until it goes off the screen, at which point the </a:t>
            </a:r>
            <a:r>
              <a:rPr lang="en-US" dirty="0" err="1"/>
              <a:t>ArrayList</a:t>
            </a:r>
            <a:r>
              <a:rPr lang="en-US" dirty="0"/>
              <a:t> removes it.</a:t>
            </a:r>
          </a:p>
        </p:txBody>
      </p:sp>
    </p:spTree>
    <p:extLst>
      <p:ext uri="{BB962C8B-B14F-4D97-AF65-F5344CB8AC3E}">
        <p14:creationId xmlns:p14="http://schemas.microsoft.com/office/powerpoint/2010/main" val="2079236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6F3CD-DADF-4754-97C4-0133F3A0A3B8}"/>
              </a:ext>
            </a:extLst>
          </p:cNvPr>
          <p:cNvSpPr>
            <a:spLocks noGrp="1"/>
          </p:cNvSpPr>
          <p:nvPr>
            <p:ph type="title"/>
          </p:nvPr>
        </p:nvSpPr>
        <p:spPr/>
        <p:txBody>
          <a:bodyPr/>
          <a:lstStyle/>
          <a:p>
            <a:r>
              <a:rPr lang="en-US" dirty="0"/>
              <a:t>Level 3: Boss Alien spawns small aliens</a:t>
            </a:r>
          </a:p>
        </p:txBody>
      </p:sp>
      <p:pic>
        <p:nvPicPr>
          <p:cNvPr id="5" name="Content Placeholder 4" descr="A picture containing light, laptop, dark, night&#10;&#10;Description generated with high confidence">
            <a:extLst>
              <a:ext uri="{FF2B5EF4-FFF2-40B4-BE49-F238E27FC236}">
                <a16:creationId xmlns:a16="http://schemas.microsoft.com/office/drawing/2014/main" id="{3CB87F76-0739-4821-A939-51E4FF52E3D8}"/>
              </a:ext>
            </a:extLst>
          </p:cNvPr>
          <p:cNvPicPr>
            <a:picLocks noGrp="1" noChangeAspect="1"/>
          </p:cNvPicPr>
          <p:nvPr>
            <p:ph idx="1"/>
          </p:nvPr>
        </p:nvPicPr>
        <p:blipFill>
          <a:blip r:embed="rId2"/>
          <a:stretch>
            <a:fillRect/>
          </a:stretch>
        </p:blipFill>
        <p:spPr>
          <a:xfrm>
            <a:off x="1486581" y="2052638"/>
            <a:ext cx="8180614" cy="4195762"/>
          </a:xfrm>
        </p:spPr>
      </p:pic>
    </p:spTree>
    <p:extLst>
      <p:ext uri="{BB962C8B-B14F-4D97-AF65-F5344CB8AC3E}">
        <p14:creationId xmlns:p14="http://schemas.microsoft.com/office/powerpoint/2010/main" val="1017340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BE0C4-2659-4A20-9D65-F9786A23EF36}"/>
              </a:ext>
            </a:extLst>
          </p:cNvPr>
          <p:cNvSpPr>
            <a:spLocks noGrp="1"/>
          </p:cNvSpPr>
          <p:nvPr>
            <p:ph type="title"/>
          </p:nvPr>
        </p:nvSpPr>
        <p:spPr/>
        <p:txBody>
          <a:bodyPr/>
          <a:lstStyle/>
          <a:p>
            <a:r>
              <a:rPr lang="en-US" dirty="0"/>
              <a:t>How the Boss Alien spawns Small Aliens</a:t>
            </a:r>
          </a:p>
        </p:txBody>
      </p:sp>
      <p:sp>
        <p:nvSpPr>
          <p:cNvPr id="3" name="Content Placeholder 2">
            <a:extLst>
              <a:ext uri="{FF2B5EF4-FFF2-40B4-BE49-F238E27FC236}">
                <a16:creationId xmlns:a16="http://schemas.microsoft.com/office/drawing/2014/main" id="{CF6192AD-C6E5-404F-B951-89D2D5385230}"/>
              </a:ext>
            </a:extLst>
          </p:cNvPr>
          <p:cNvSpPr>
            <a:spLocks noGrp="1"/>
          </p:cNvSpPr>
          <p:nvPr>
            <p:ph idx="1"/>
          </p:nvPr>
        </p:nvSpPr>
        <p:spPr>
          <a:xfrm>
            <a:off x="2251364" y="3495645"/>
            <a:ext cx="7796540" cy="3997828"/>
          </a:xfrm>
        </p:spPr>
        <p:txBody>
          <a:bodyPr/>
          <a:lstStyle/>
          <a:p>
            <a:pPr marL="0" indent="0">
              <a:buNone/>
            </a:pPr>
            <a:r>
              <a:rPr lang="en-US" dirty="0"/>
              <a:t>There are two conditions to making the boss alien spawn smaller aliens. Firstly, the boss alien must still be alive. We use the </a:t>
            </a:r>
            <a:r>
              <a:rPr lang="en-US" dirty="0" err="1"/>
              <a:t>getLives</a:t>
            </a:r>
            <a:r>
              <a:rPr lang="en-US" dirty="0"/>
              <a:t>() method to check that. Secondly, there must be a delay between the last time an alien was spawned and the next time. Thus, we used </a:t>
            </a:r>
            <a:r>
              <a:rPr lang="en-US" dirty="0" err="1"/>
              <a:t>System.currentTimeMillis</a:t>
            </a:r>
            <a:r>
              <a:rPr lang="en-US" dirty="0"/>
              <a:t>() and a variable </a:t>
            </a:r>
            <a:r>
              <a:rPr lang="en-US" dirty="0" err="1"/>
              <a:t>lastSpawnAlienTime</a:t>
            </a:r>
            <a:r>
              <a:rPr lang="en-US" dirty="0"/>
              <a:t> to make sure that an alien only spawns once every ten seconds</a:t>
            </a:r>
          </a:p>
        </p:txBody>
      </p:sp>
      <p:sp>
        <p:nvSpPr>
          <p:cNvPr id="4" name="Rectangle 1">
            <a:extLst>
              <a:ext uri="{FF2B5EF4-FFF2-40B4-BE49-F238E27FC236}">
                <a16:creationId xmlns:a16="http://schemas.microsoft.com/office/drawing/2014/main" id="{EBDEA683-30BA-43EC-B7B9-A336674B8BD5}"/>
              </a:ext>
            </a:extLst>
          </p:cNvPr>
          <p:cNvSpPr>
            <a:spLocks noChangeArrowheads="1"/>
          </p:cNvSpPr>
          <p:nvPr/>
        </p:nvSpPr>
        <p:spPr bwMode="auto">
          <a:xfrm>
            <a:off x="2251364" y="1669585"/>
            <a:ext cx="7689272" cy="1692771"/>
          </a:xfrm>
          <a:prstGeom prst="rect">
            <a:avLst/>
          </a:prstGeom>
          <a:solidFill>
            <a:srgbClr val="262B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9B859D"/>
                </a:solidFill>
                <a:effectLst/>
                <a:latin typeface="Source Code Pro"/>
              </a:rPr>
              <a:t>if</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CF6A4C"/>
                </a:solidFill>
                <a:effectLst/>
                <a:latin typeface="Source Code Pro"/>
              </a:rPr>
              <a:t>bigAlien</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getLives</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&gt;</a:t>
            </a:r>
            <a:r>
              <a:rPr kumimoji="0" lang="en-US" altLang="en-US" sz="1300" b="0" i="0" u="none" strike="noStrike" cap="none" normalizeH="0" baseline="0" dirty="0">
                <a:ln>
                  <a:noFill/>
                </a:ln>
                <a:solidFill>
                  <a:srgbClr val="CDA869"/>
                </a:solidFill>
                <a:effectLst/>
                <a:latin typeface="Source Code Pro"/>
              </a:rPr>
              <a:t>0 </a:t>
            </a:r>
            <a:r>
              <a:rPr kumimoji="0" lang="en-US" altLang="en-US" sz="1300" b="0" i="0" u="none" strike="noStrike" cap="none" normalizeH="0" baseline="0" dirty="0">
                <a:ln>
                  <a:noFill/>
                </a:ln>
                <a:solidFill>
                  <a:srgbClr val="A7A7A7"/>
                </a:solidFill>
                <a:effectLst/>
                <a:latin typeface="Source Code Pro"/>
              </a:rPr>
              <a:t>&amp;&amp; </a:t>
            </a:r>
            <a:r>
              <a:rPr kumimoji="0" lang="en-US" altLang="en-US" sz="1300" b="0" i="0" u="none" strike="noStrike" cap="none" normalizeH="0" baseline="0" dirty="0" err="1">
                <a:ln>
                  <a:noFill/>
                </a:ln>
                <a:solidFill>
                  <a:srgbClr val="47BC9B"/>
                </a:solidFill>
                <a:effectLst/>
                <a:latin typeface="Source Code Pro"/>
              </a:rPr>
              <a:t>System</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1" u="none" strike="noStrike" cap="none" normalizeH="0" baseline="0" dirty="0" err="1">
                <a:ln>
                  <a:noFill/>
                </a:ln>
                <a:solidFill>
                  <a:srgbClr val="FFC66D"/>
                </a:solidFill>
                <a:effectLst/>
                <a:latin typeface="Source Code Pro"/>
              </a:rPr>
              <a:t>currentTimeMillis</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err="1">
                <a:ln>
                  <a:noFill/>
                </a:ln>
                <a:solidFill>
                  <a:srgbClr val="CF6A4C"/>
                </a:solidFill>
                <a:effectLst/>
                <a:latin typeface="Source Code Pro"/>
              </a:rPr>
              <a:t>lastSpawnAlienTime</a:t>
            </a:r>
            <a:r>
              <a:rPr kumimoji="0" lang="en-US" altLang="en-US" sz="1300" b="0" i="0" u="none" strike="noStrike" cap="none" normalizeH="0" baseline="0" dirty="0">
                <a:ln>
                  <a:noFill/>
                </a:ln>
                <a:solidFill>
                  <a:srgbClr val="CF6A4C"/>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&gt; </a:t>
            </a:r>
            <a:r>
              <a:rPr kumimoji="0" lang="en-US" altLang="en-US" sz="1300" b="0" i="0" u="none" strike="noStrike" cap="none" normalizeH="0" baseline="0" dirty="0">
                <a:ln>
                  <a:noFill/>
                </a:ln>
                <a:solidFill>
                  <a:srgbClr val="CDA869"/>
                </a:solidFill>
                <a:effectLst/>
                <a:latin typeface="Source Code Pro"/>
              </a:rPr>
              <a:t>10000)</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lastSpawnAlienTime</a:t>
            </a:r>
            <a:r>
              <a:rPr kumimoji="0" lang="en-US" altLang="en-US" sz="1300" b="0" i="0" u="none" strike="noStrike" cap="none" normalizeH="0" baseline="0" dirty="0">
                <a:ln>
                  <a:noFill/>
                </a:ln>
                <a:solidFill>
                  <a:srgbClr val="CF6A4C"/>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47BC9B"/>
                </a:solidFill>
                <a:effectLst/>
                <a:latin typeface="Source Code Pro"/>
              </a:rPr>
              <a:t>System</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1" u="none" strike="noStrike" cap="none" normalizeH="0" baseline="0" dirty="0" err="1">
                <a:ln>
                  <a:noFill/>
                </a:ln>
                <a:solidFill>
                  <a:srgbClr val="FFC66D"/>
                </a:solidFill>
                <a:effectLst/>
                <a:latin typeface="Source Code Pro"/>
              </a:rPr>
              <a:t>currentTimeMillis</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spawnedAliens</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add</a:t>
            </a:r>
            <a:r>
              <a:rPr kumimoji="0" lang="en-US" altLang="en-US" sz="1300" b="0" i="0" u="none" strike="noStrike" cap="none" normalizeH="0" baseline="0" dirty="0">
                <a:ln>
                  <a:noFill/>
                </a:ln>
                <a:solidFill>
                  <a:srgbClr val="CDA869"/>
                </a:solidFill>
                <a:effectLst/>
                <a:latin typeface="Source Code Pro"/>
              </a:rPr>
              <a:t>(</a:t>
            </a:r>
            <a:r>
              <a:rPr kumimoji="0" lang="en-US" altLang="en-US" sz="1300" b="0" i="1" u="none" strike="noStrike" cap="none" normalizeH="0" baseline="0" dirty="0">
                <a:ln>
                  <a:noFill/>
                </a:ln>
                <a:solidFill>
                  <a:srgbClr val="9B859D"/>
                </a:solidFill>
                <a:effectLst/>
                <a:latin typeface="Source Code Pro"/>
              </a:rPr>
              <a:t>new </a:t>
            </a:r>
            <a:r>
              <a:rPr kumimoji="0" lang="en-US" altLang="en-US" sz="1300" b="0" i="0" u="none" strike="noStrike" cap="none" normalizeH="0" baseline="0" dirty="0" err="1">
                <a:ln>
                  <a:noFill/>
                </a:ln>
                <a:solidFill>
                  <a:srgbClr val="47BC9B"/>
                </a:solidFill>
                <a:effectLst/>
                <a:latin typeface="Source Code Pro"/>
              </a:rPr>
              <a:t>AlienShip</a:t>
            </a:r>
            <a:r>
              <a:rPr kumimoji="0" lang="en-US" altLang="en-US" sz="1300" b="0" i="0" u="none" strike="noStrike" cap="none" normalizeH="0" baseline="0" dirty="0">
                <a:ln>
                  <a:noFill/>
                </a:ln>
                <a:solidFill>
                  <a:srgbClr val="CDA869"/>
                </a:solidFill>
                <a:effectLst/>
                <a:latin typeface="Source Code Pro"/>
              </a:rPr>
              <a:t>((</a:t>
            </a:r>
            <a:r>
              <a:rPr kumimoji="0" lang="en-US" altLang="en-US" sz="1300" b="0" i="1" u="none" strike="noStrike" cap="none" normalizeH="0" baseline="0" dirty="0">
                <a:ln>
                  <a:noFill/>
                </a:ln>
                <a:solidFill>
                  <a:srgbClr val="9B859D"/>
                </a:solidFill>
                <a:effectLst/>
                <a:latin typeface="Source Code Pro"/>
              </a:rPr>
              <a:t>float</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CF6A4C"/>
                </a:solidFill>
                <a:effectLst/>
                <a:latin typeface="Source Code Pro"/>
              </a:rPr>
              <a:t>bigAlien</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getSpawnX</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a:t>
            </a:r>
            <a:r>
              <a:rPr kumimoji="0" lang="en-US" altLang="en-US" sz="1300" b="0" i="1" u="none" strike="noStrike" cap="none" normalizeH="0" baseline="0" dirty="0">
                <a:ln>
                  <a:noFill/>
                </a:ln>
                <a:solidFill>
                  <a:srgbClr val="9B859D"/>
                </a:solidFill>
                <a:effectLst/>
                <a:latin typeface="Source Code Pro"/>
              </a:rPr>
              <a:t>float</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CF6A4C"/>
                </a:solidFill>
                <a:effectLst/>
                <a:latin typeface="Source Code Pro"/>
              </a:rPr>
              <a:t>bigAlien</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getSpawnY</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err="1">
                <a:ln>
                  <a:noFill/>
                </a:ln>
                <a:solidFill>
                  <a:srgbClr val="47BC9B"/>
                </a:solidFill>
                <a:effectLst/>
                <a:latin typeface="Source Code Pro"/>
              </a:rPr>
              <a:t>Math</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1" u="none" strike="noStrike" cap="none" normalizeH="0" baseline="0" dirty="0" err="1">
                <a:ln>
                  <a:noFill/>
                </a:ln>
                <a:solidFill>
                  <a:srgbClr val="FFC66D"/>
                </a:solidFill>
                <a:effectLst/>
                <a:latin typeface="Source Code Pro"/>
              </a:rPr>
              <a:t>random</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a:ln>
                  <a:noFill/>
                </a:ln>
                <a:solidFill>
                  <a:srgbClr val="CDA869"/>
                </a:solidFill>
                <a:effectLst/>
                <a:latin typeface="Source Code Pro"/>
              </a:rPr>
              <a:t>360</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2</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3))</a:t>
            </a:r>
            <a:r>
              <a:rPr kumimoji="0" lang="en-US" altLang="en-US" sz="1300" b="0" i="0" u="none" strike="noStrike" cap="none" normalizeH="0" baseline="0" dirty="0">
                <a:ln>
                  <a:noFill/>
                </a:ln>
                <a:solidFill>
                  <a:srgbClr val="A7A7A7"/>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F6A4C"/>
                </a:solidFill>
                <a:effectLst/>
                <a:latin typeface="Source Code Pro"/>
              </a:rPr>
              <a:t>spawnedBullets</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add</a:t>
            </a:r>
            <a:r>
              <a:rPr kumimoji="0" lang="en-US" altLang="en-US" sz="1300" b="0" i="0" u="none" strike="noStrike" cap="none" normalizeH="0" baseline="0" dirty="0">
                <a:ln>
                  <a:noFill/>
                </a:ln>
                <a:solidFill>
                  <a:srgbClr val="CDA869"/>
                </a:solidFill>
                <a:effectLst/>
                <a:latin typeface="Source Code Pro"/>
              </a:rPr>
              <a:t>(</a:t>
            </a:r>
            <a:r>
              <a:rPr kumimoji="0" lang="en-US" altLang="en-US" sz="1300" b="0" i="1" u="none" strike="noStrike" cap="none" normalizeH="0" baseline="0" dirty="0">
                <a:ln>
                  <a:noFill/>
                </a:ln>
                <a:solidFill>
                  <a:srgbClr val="9B859D"/>
                </a:solidFill>
                <a:effectLst/>
                <a:latin typeface="Source Code Pro"/>
              </a:rPr>
              <a:t>new </a:t>
            </a:r>
            <a:r>
              <a:rPr kumimoji="0" lang="en-US" altLang="en-US" sz="1300" b="0" i="0" u="none" strike="noStrike" cap="none" normalizeH="0" baseline="0" dirty="0">
                <a:ln>
                  <a:noFill/>
                </a:ln>
                <a:solidFill>
                  <a:srgbClr val="47BC9B"/>
                </a:solidFill>
                <a:effectLst/>
                <a:latin typeface="Source Code Pro"/>
              </a:rPr>
              <a:t>Bullets</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CDA869"/>
                </a:solidFill>
                <a:effectLst/>
                <a:latin typeface="Source Code Pro"/>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3774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5E28-6795-45BC-ACA5-DAF6B01459E0}"/>
              </a:ext>
            </a:extLst>
          </p:cNvPr>
          <p:cNvSpPr>
            <a:spLocks noGrp="1"/>
          </p:cNvSpPr>
          <p:nvPr>
            <p:ph type="title"/>
          </p:nvPr>
        </p:nvSpPr>
        <p:spPr/>
        <p:txBody>
          <a:bodyPr/>
          <a:lstStyle/>
          <a:p>
            <a:r>
              <a:rPr lang="en-US" dirty="0"/>
              <a:t>Quality of Life Updates</a:t>
            </a:r>
          </a:p>
        </p:txBody>
      </p:sp>
      <p:pic>
        <p:nvPicPr>
          <p:cNvPr id="5" name="Content Placeholder 4" descr="A picture containing clock&#10;&#10;Description generated with high confidence">
            <a:extLst>
              <a:ext uri="{FF2B5EF4-FFF2-40B4-BE49-F238E27FC236}">
                <a16:creationId xmlns:a16="http://schemas.microsoft.com/office/drawing/2014/main" id="{D7BA7A10-01AD-40EC-B801-695440BEF029}"/>
              </a:ext>
            </a:extLst>
          </p:cNvPr>
          <p:cNvPicPr>
            <a:picLocks noGrp="1" noChangeAspect="1"/>
          </p:cNvPicPr>
          <p:nvPr>
            <p:ph idx="1"/>
          </p:nvPr>
        </p:nvPicPr>
        <p:blipFill>
          <a:blip r:embed="rId2"/>
          <a:stretch>
            <a:fillRect/>
          </a:stretch>
        </p:blipFill>
        <p:spPr>
          <a:xfrm>
            <a:off x="3013135" y="1511805"/>
            <a:ext cx="5545046" cy="2828549"/>
          </a:xfrm>
        </p:spPr>
      </p:pic>
      <p:sp>
        <p:nvSpPr>
          <p:cNvPr id="6" name="TextBox 5">
            <a:extLst>
              <a:ext uri="{FF2B5EF4-FFF2-40B4-BE49-F238E27FC236}">
                <a16:creationId xmlns:a16="http://schemas.microsoft.com/office/drawing/2014/main" id="{9ED58E1B-6D21-49FE-AA91-B125B8E8404A}"/>
              </a:ext>
            </a:extLst>
          </p:cNvPr>
          <p:cNvSpPr txBox="1"/>
          <p:nvPr/>
        </p:nvSpPr>
        <p:spPr>
          <a:xfrm>
            <a:off x="2274916" y="4522124"/>
            <a:ext cx="7224217" cy="2031325"/>
          </a:xfrm>
          <a:prstGeom prst="rect">
            <a:avLst/>
          </a:prstGeom>
          <a:noFill/>
        </p:spPr>
        <p:txBody>
          <a:bodyPr wrap="square" rtlCol="0">
            <a:spAutoFit/>
          </a:bodyPr>
          <a:lstStyle/>
          <a:p>
            <a:r>
              <a:rPr lang="en-US" dirty="0"/>
              <a:t>Two quality of life updates we added were level transitions and shields after dying or starting a new level. We did this using </a:t>
            </a:r>
            <a:r>
              <a:rPr lang="en-US" dirty="0" err="1"/>
              <a:t>System.currentTimeMillis</a:t>
            </a:r>
            <a:r>
              <a:rPr lang="en-US" dirty="0"/>
              <a:t>(); This tracks how long the program has been running. When a player dies or a new level is started, the current time is stored in a temporary variable. We then compare that variable to the current time. After that difference is larger than a certain value, the shield is turned off and the level sign goes away.</a:t>
            </a:r>
          </a:p>
        </p:txBody>
      </p:sp>
      <p:cxnSp>
        <p:nvCxnSpPr>
          <p:cNvPr id="10" name="Straight Arrow Connector 9">
            <a:extLst>
              <a:ext uri="{FF2B5EF4-FFF2-40B4-BE49-F238E27FC236}">
                <a16:creationId xmlns:a16="http://schemas.microsoft.com/office/drawing/2014/main" id="{10A38F70-9A2E-4943-BF1B-88DC809FC77F}"/>
              </a:ext>
            </a:extLst>
          </p:cNvPr>
          <p:cNvCxnSpPr/>
          <p:nvPr/>
        </p:nvCxnSpPr>
        <p:spPr>
          <a:xfrm flipH="1" flipV="1">
            <a:off x="6096000" y="2047615"/>
            <a:ext cx="310342" cy="35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9E1BCDA-EE7A-4C90-9B69-E219A4CEC5BD}"/>
              </a:ext>
            </a:extLst>
          </p:cNvPr>
          <p:cNvCxnSpPr/>
          <p:nvPr/>
        </p:nvCxnSpPr>
        <p:spPr>
          <a:xfrm>
            <a:off x="5403273" y="2734886"/>
            <a:ext cx="290946" cy="19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91D4E-5D68-438A-AB70-34A6FB0D19A7}"/>
              </a:ext>
            </a:extLst>
          </p:cNvPr>
          <p:cNvSpPr>
            <a:spLocks noGrp="1"/>
          </p:cNvSpPr>
          <p:nvPr>
            <p:ph type="title"/>
          </p:nvPr>
        </p:nvSpPr>
        <p:spPr/>
        <p:txBody>
          <a:bodyPr/>
          <a:lstStyle/>
          <a:p>
            <a:r>
              <a:rPr lang="en-US" dirty="0"/>
              <a:t>Rules/Instructions</a:t>
            </a:r>
          </a:p>
        </p:txBody>
      </p:sp>
      <p:sp>
        <p:nvSpPr>
          <p:cNvPr id="3" name="Content Placeholder 2">
            <a:extLst>
              <a:ext uri="{FF2B5EF4-FFF2-40B4-BE49-F238E27FC236}">
                <a16:creationId xmlns:a16="http://schemas.microsoft.com/office/drawing/2014/main" id="{732B45A8-0422-47BC-9979-32B29398DC98}"/>
              </a:ext>
            </a:extLst>
          </p:cNvPr>
          <p:cNvSpPr>
            <a:spLocks noGrp="1"/>
          </p:cNvSpPr>
          <p:nvPr>
            <p:ph idx="1"/>
          </p:nvPr>
        </p:nvSpPr>
        <p:spPr/>
        <p:txBody>
          <a:bodyPr>
            <a:normAutofit/>
          </a:bodyPr>
          <a:lstStyle/>
          <a:p>
            <a:r>
              <a:rPr lang="en-US" dirty="0"/>
              <a:t>You are a spaceship that is trying to survive in </a:t>
            </a:r>
            <a:r>
              <a:rPr lang="en-US" dirty="0" err="1"/>
              <a:t>outerspace</a:t>
            </a:r>
            <a:r>
              <a:rPr lang="en-US" dirty="0"/>
              <a:t> by destroying the asteroids that may hit you.</a:t>
            </a:r>
          </a:p>
          <a:p>
            <a:r>
              <a:rPr lang="en-US" dirty="0"/>
              <a:t>Use the left and right arrows to rotate left and right and use the up and down arrow keys to move forward and backward</a:t>
            </a:r>
          </a:p>
          <a:p>
            <a:r>
              <a:rPr lang="en-US" dirty="0"/>
              <a:t>Use the spacebar to shoot asteroids but watch out! These asteroids will split into two smaller asteroids when destroyed that move even faster than the original asteroid</a:t>
            </a:r>
          </a:p>
          <a:p>
            <a:r>
              <a:rPr lang="en-US" dirty="0"/>
              <a:t>Aliens will also appear. They each have two lives and bounce around the screen. These aliens will shoot back at the player, so if the player gets hit, it loses a life.</a:t>
            </a:r>
          </a:p>
        </p:txBody>
      </p:sp>
    </p:spTree>
    <p:extLst>
      <p:ext uri="{BB962C8B-B14F-4D97-AF65-F5344CB8AC3E}">
        <p14:creationId xmlns:p14="http://schemas.microsoft.com/office/powerpoint/2010/main" val="758119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outdoor object&#10;&#10;Description generated with high confidence">
            <a:extLst>
              <a:ext uri="{FF2B5EF4-FFF2-40B4-BE49-F238E27FC236}">
                <a16:creationId xmlns:a16="http://schemas.microsoft.com/office/drawing/2014/main" id="{AFEA8D9F-80B8-4E71-8BD1-2C9EA7D080F2}"/>
              </a:ext>
            </a:extLst>
          </p:cNvPr>
          <p:cNvPicPr>
            <a:picLocks noGrp="1" noChangeAspect="1"/>
          </p:cNvPicPr>
          <p:nvPr>
            <p:ph idx="1"/>
          </p:nvPr>
        </p:nvPicPr>
        <p:blipFill>
          <a:blip r:embed="rId2"/>
          <a:stretch>
            <a:fillRect/>
          </a:stretch>
        </p:blipFill>
        <p:spPr>
          <a:xfrm>
            <a:off x="-751353" y="-216131"/>
            <a:ext cx="14346109" cy="7290261"/>
          </a:xfrm>
        </p:spPr>
      </p:pic>
    </p:spTree>
    <p:extLst>
      <p:ext uri="{BB962C8B-B14F-4D97-AF65-F5344CB8AC3E}">
        <p14:creationId xmlns:p14="http://schemas.microsoft.com/office/powerpoint/2010/main" val="1329892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4A34-02C2-437B-9032-BDF5682EC381}"/>
              </a:ext>
            </a:extLst>
          </p:cNvPr>
          <p:cNvSpPr>
            <a:spLocks noGrp="1"/>
          </p:cNvSpPr>
          <p:nvPr>
            <p:ph type="title"/>
          </p:nvPr>
        </p:nvSpPr>
        <p:spPr/>
        <p:txBody>
          <a:bodyPr/>
          <a:lstStyle/>
          <a:p>
            <a:r>
              <a:rPr lang="en-US" dirty="0"/>
              <a:t>Main Levels</a:t>
            </a:r>
          </a:p>
        </p:txBody>
      </p:sp>
      <p:sp>
        <p:nvSpPr>
          <p:cNvPr id="3" name="Content Placeholder 2">
            <a:extLst>
              <a:ext uri="{FF2B5EF4-FFF2-40B4-BE49-F238E27FC236}">
                <a16:creationId xmlns:a16="http://schemas.microsoft.com/office/drawing/2014/main" id="{C0FFB6AE-F0E6-464A-836B-8023DA896150}"/>
              </a:ext>
            </a:extLst>
          </p:cNvPr>
          <p:cNvSpPr>
            <a:spLocks noGrp="1"/>
          </p:cNvSpPr>
          <p:nvPr>
            <p:ph idx="1"/>
          </p:nvPr>
        </p:nvSpPr>
        <p:spPr/>
        <p:txBody>
          <a:bodyPr>
            <a:normAutofit/>
          </a:bodyPr>
          <a:lstStyle/>
          <a:p>
            <a:r>
              <a:rPr lang="en-US" dirty="0"/>
              <a:t>Level 1: Four asteroids will spawn. The Player needs to destroy all the asteroids, including the split asteroids, in order to complete the level.</a:t>
            </a:r>
          </a:p>
          <a:p>
            <a:r>
              <a:rPr lang="en-US" dirty="0"/>
              <a:t>Level 2: Four alien spaceships will spawn. The aliens will shoot at the Player to try and kill it. The Player must destroy all the aliens, which have 2 lives each, in order to complete the level</a:t>
            </a:r>
          </a:p>
          <a:p>
            <a:r>
              <a:rPr lang="en-US" dirty="0"/>
              <a:t>Level 3: A boss alien will appear, along with multiple asteroids. Every 10 seconds, an alien will spawn out of the boss alien. The boss alien has a health bar and the Player must defeat it to finish the game</a:t>
            </a:r>
          </a:p>
        </p:txBody>
      </p:sp>
    </p:spTree>
    <p:extLst>
      <p:ext uri="{BB962C8B-B14F-4D97-AF65-F5344CB8AC3E}">
        <p14:creationId xmlns:p14="http://schemas.microsoft.com/office/powerpoint/2010/main" val="2464606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C1E66-DB29-42CF-A083-9B252F8D52E8}"/>
              </a:ext>
            </a:extLst>
          </p:cNvPr>
          <p:cNvSpPr>
            <a:spLocks noGrp="1"/>
          </p:cNvSpPr>
          <p:nvPr>
            <p:ph type="title"/>
          </p:nvPr>
        </p:nvSpPr>
        <p:spPr/>
        <p:txBody>
          <a:bodyPr/>
          <a:lstStyle/>
          <a:p>
            <a:r>
              <a:rPr lang="en-US" dirty="0"/>
              <a:t>Main Page</a:t>
            </a:r>
          </a:p>
        </p:txBody>
      </p:sp>
      <p:pic>
        <p:nvPicPr>
          <p:cNvPr id="5" name="Content Placeholder 4">
            <a:extLst>
              <a:ext uri="{FF2B5EF4-FFF2-40B4-BE49-F238E27FC236}">
                <a16:creationId xmlns:a16="http://schemas.microsoft.com/office/drawing/2014/main" id="{50A77AFE-2BB6-4239-BCB3-223E61CB2C2D}"/>
              </a:ext>
            </a:extLst>
          </p:cNvPr>
          <p:cNvPicPr>
            <a:picLocks noGrp="1" noChangeAspect="1"/>
          </p:cNvPicPr>
          <p:nvPr>
            <p:ph idx="1"/>
          </p:nvPr>
        </p:nvPicPr>
        <p:blipFill>
          <a:blip r:embed="rId2"/>
          <a:stretch>
            <a:fillRect/>
          </a:stretch>
        </p:blipFill>
        <p:spPr>
          <a:xfrm>
            <a:off x="1576861" y="3017668"/>
            <a:ext cx="3851173" cy="1955048"/>
          </a:xfrm>
        </p:spPr>
      </p:pic>
      <p:pic>
        <p:nvPicPr>
          <p:cNvPr id="7" name="Picture 6">
            <a:extLst>
              <a:ext uri="{FF2B5EF4-FFF2-40B4-BE49-F238E27FC236}">
                <a16:creationId xmlns:a16="http://schemas.microsoft.com/office/drawing/2014/main" id="{BD762BDA-4765-4074-A9CF-C73EC50695F2}"/>
              </a:ext>
            </a:extLst>
          </p:cNvPr>
          <p:cNvPicPr>
            <a:picLocks noChangeAspect="1"/>
          </p:cNvPicPr>
          <p:nvPr/>
        </p:nvPicPr>
        <p:blipFill>
          <a:blip r:embed="rId3"/>
          <a:stretch>
            <a:fillRect/>
          </a:stretch>
        </p:blipFill>
        <p:spPr>
          <a:xfrm>
            <a:off x="6264613" y="3017668"/>
            <a:ext cx="3689199" cy="1955048"/>
          </a:xfrm>
          <a:prstGeom prst="rect">
            <a:avLst/>
          </a:prstGeom>
        </p:spPr>
      </p:pic>
    </p:spTree>
    <p:extLst>
      <p:ext uri="{BB962C8B-B14F-4D97-AF65-F5344CB8AC3E}">
        <p14:creationId xmlns:p14="http://schemas.microsoft.com/office/powerpoint/2010/main" val="2317420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F065-4170-4153-BD24-9BB510D908D0}"/>
              </a:ext>
            </a:extLst>
          </p:cNvPr>
          <p:cNvSpPr>
            <a:spLocks noGrp="1"/>
          </p:cNvSpPr>
          <p:nvPr>
            <p:ph type="title"/>
          </p:nvPr>
        </p:nvSpPr>
        <p:spPr/>
        <p:txBody>
          <a:bodyPr/>
          <a:lstStyle/>
          <a:p>
            <a:r>
              <a:rPr lang="en-US" dirty="0"/>
              <a:t>How we created buttons</a:t>
            </a:r>
          </a:p>
        </p:txBody>
      </p:sp>
      <p:sp>
        <p:nvSpPr>
          <p:cNvPr id="4" name="Rectangle 1">
            <a:extLst>
              <a:ext uri="{FF2B5EF4-FFF2-40B4-BE49-F238E27FC236}">
                <a16:creationId xmlns:a16="http://schemas.microsoft.com/office/drawing/2014/main" id="{8887ADA3-A266-4847-9517-7BA7477DE4BC}"/>
              </a:ext>
            </a:extLst>
          </p:cNvPr>
          <p:cNvSpPr>
            <a:spLocks noGrp="1" noChangeArrowheads="1"/>
          </p:cNvSpPr>
          <p:nvPr>
            <p:ph idx="1"/>
          </p:nvPr>
        </p:nvSpPr>
        <p:spPr bwMode="auto">
          <a:xfrm>
            <a:off x="861672" y="1696301"/>
            <a:ext cx="4099199" cy="4708981"/>
          </a:xfrm>
          <a:prstGeom prst="rect">
            <a:avLst/>
          </a:prstGeom>
          <a:solidFill>
            <a:srgbClr val="262B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1" u="none" strike="noStrike" cap="none" normalizeH="0" baseline="0" dirty="0">
                <a:ln>
                  <a:noFill/>
                </a:ln>
                <a:solidFill>
                  <a:srgbClr val="9B859D"/>
                </a:solidFill>
                <a:effectLst/>
                <a:latin typeface="Source Code Pro"/>
              </a:rPr>
              <a:t>switch </a:t>
            </a:r>
            <a:r>
              <a:rPr kumimoji="0" lang="en-US" altLang="en-US" sz="1500" b="0" i="0" u="none" strike="noStrike" cap="none" normalizeH="0" baseline="0" dirty="0">
                <a:ln>
                  <a:noFill/>
                </a:ln>
                <a:solidFill>
                  <a:srgbClr val="CDA869"/>
                </a:solidFill>
                <a:effectLst/>
                <a:latin typeface="Source Code Pro"/>
              </a:rPr>
              <a:t>(</a:t>
            </a:r>
            <a:r>
              <a:rPr kumimoji="0" lang="en-US" altLang="en-US" sz="1500" b="0" i="0" u="none" strike="noStrike" cap="none" normalizeH="0" baseline="0" dirty="0" err="1">
                <a:ln>
                  <a:noFill/>
                </a:ln>
                <a:solidFill>
                  <a:srgbClr val="47BC9B"/>
                </a:solidFill>
                <a:effectLst/>
                <a:latin typeface="Source Code Pro"/>
              </a:rPr>
              <a:t>HomePage</a:t>
            </a:r>
            <a:r>
              <a:rPr kumimoji="0" lang="en-US" altLang="en-US" sz="1500" b="0" i="0" u="none" strike="noStrike" cap="none" normalizeH="0" baseline="0" dirty="0" err="1">
                <a:ln>
                  <a:noFill/>
                </a:ln>
                <a:solidFill>
                  <a:srgbClr val="A7A7A7"/>
                </a:solidFill>
                <a:effectLst/>
                <a:latin typeface="Source Code Pro"/>
              </a:rPr>
              <a:t>.</a:t>
            </a:r>
            <a:r>
              <a:rPr kumimoji="0" lang="en-US" altLang="en-US" sz="1500" b="0" i="1" u="none" strike="noStrike" cap="none" normalizeH="0" baseline="0" dirty="0" err="1">
                <a:ln>
                  <a:noFill/>
                </a:ln>
                <a:solidFill>
                  <a:srgbClr val="CF6A4C"/>
                </a:solidFill>
                <a:effectLst/>
                <a:latin typeface="Source Code Pro"/>
              </a:rPr>
              <a:t>mode</a:t>
            </a:r>
            <a:r>
              <a:rPr kumimoji="0" lang="en-US" altLang="en-US" sz="1500" b="0" i="0" u="none" strike="noStrike" cap="none" normalizeH="0" baseline="0" dirty="0">
                <a:ln>
                  <a:noFill/>
                </a:ln>
                <a:solidFill>
                  <a:srgbClr val="CDA869"/>
                </a:solidFill>
                <a:effectLst/>
                <a:latin typeface="Source Code Pro"/>
              </a:rPr>
              <a:t>) {</a:t>
            </a:r>
            <a:br>
              <a:rPr kumimoji="0" lang="en-US" altLang="en-US" sz="1500" b="0" i="0" u="none" strike="noStrike" cap="none" normalizeH="0" baseline="0" dirty="0">
                <a:ln>
                  <a:noFill/>
                </a:ln>
                <a:solidFill>
                  <a:srgbClr val="CDA869"/>
                </a:solidFill>
                <a:effectLst/>
                <a:latin typeface="Source Code Pro"/>
              </a:rPr>
            </a:br>
            <a:r>
              <a:rPr kumimoji="0" lang="en-US" altLang="en-US" sz="1500" b="0" i="0" u="none" strike="noStrike" cap="none" normalizeH="0" baseline="0" dirty="0">
                <a:ln>
                  <a:noFill/>
                </a:ln>
                <a:solidFill>
                  <a:srgbClr val="CDA869"/>
                </a:solidFill>
                <a:effectLst/>
                <a:latin typeface="Source Code Pro"/>
              </a:rPr>
              <a:t>    </a:t>
            </a:r>
            <a:r>
              <a:rPr kumimoji="0" lang="en-US" altLang="en-US" sz="1500" b="0" i="1" u="none" strike="noStrike" cap="none" normalizeH="0" baseline="0" dirty="0">
                <a:ln>
                  <a:noFill/>
                </a:ln>
                <a:solidFill>
                  <a:srgbClr val="9B859D"/>
                </a:solidFill>
                <a:effectLst/>
                <a:latin typeface="Source Code Pro"/>
              </a:rPr>
              <a:t>case </a:t>
            </a:r>
            <a:r>
              <a:rPr kumimoji="0" lang="en-US" altLang="en-US" sz="1500" b="0" i="0" u="none" strike="noStrike" cap="none" normalizeH="0" baseline="0" dirty="0">
                <a:ln>
                  <a:noFill/>
                </a:ln>
                <a:solidFill>
                  <a:srgbClr val="CDA869"/>
                </a:solidFill>
                <a:effectLst/>
                <a:latin typeface="Source Code Pro"/>
              </a:rPr>
              <a:t>0</a:t>
            </a:r>
            <a:r>
              <a:rPr kumimoji="0" lang="en-US" altLang="en-US" sz="1500" b="0" i="0" u="none" strike="noStrike" cap="none" normalizeH="0" baseline="0" dirty="0">
                <a:ln>
                  <a:noFill/>
                </a:ln>
                <a:solidFill>
                  <a:srgbClr val="A7A7A7"/>
                </a:solidFill>
                <a:effectLst/>
                <a:latin typeface="Source Code Pro"/>
              </a:rPr>
              <a:t>: </a:t>
            </a:r>
            <a:r>
              <a:rPr kumimoji="0" lang="en-US" altLang="en-US" sz="1500" b="0" i="0" u="none" strike="noStrike" cap="none" normalizeH="0" baseline="0" dirty="0">
                <a:ln>
                  <a:noFill/>
                </a:ln>
                <a:solidFill>
                  <a:srgbClr val="CDA869"/>
                </a:solidFill>
                <a:effectLst/>
                <a:latin typeface="Source Code Pro"/>
              </a:rPr>
              <a:t>{</a:t>
            </a:r>
            <a:br>
              <a:rPr kumimoji="0" lang="en-US" altLang="en-US" sz="1500" b="0" i="0" u="none" strike="noStrike" cap="none" normalizeH="0" baseline="0" dirty="0">
                <a:ln>
                  <a:noFill/>
                </a:ln>
                <a:solidFill>
                  <a:srgbClr val="CDA869"/>
                </a:solidFill>
                <a:effectLst/>
                <a:latin typeface="Source Code Pro"/>
              </a:rPr>
            </a:br>
            <a:r>
              <a:rPr kumimoji="0" lang="en-US" altLang="en-US" sz="1500" b="0" i="0" u="none" strike="noStrike" cap="none" normalizeH="0" baseline="0" dirty="0">
                <a:ln>
                  <a:noFill/>
                </a:ln>
                <a:solidFill>
                  <a:srgbClr val="CDA869"/>
                </a:solidFill>
                <a:effectLst/>
                <a:latin typeface="Source Code Pro"/>
              </a:rPr>
              <a:t>        </a:t>
            </a:r>
            <a:r>
              <a:rPr kumimoji="0" lang="en-US" altLang="en-US" sz="1500" b="0" i="1" u="none" strike="noStrike" cap="none" normalizeH="0" baseline="0" dirty="0" err="1">
                <a:ln>
                  <a:noFill/>
                </a:ln>
                <a:solidFill>
                  <a:srgbClr val="CF6A4C"/>
                </a:solidFill>
                <a:effectLst/>
                <a:latin typeface="Source Code Pro"/>
              </a:rPr>
              <a:t>game</a:t>
            </a:r>
            <a:r>
              <a:rPr kumimoji="0" lang="en-US" altLang="en-US" sz="1500" b="0" i="0" u="none" strike="noStrike" cap="none" normalizeH="0" baseline="0" dirty="0" err="1">
                <a:ln>
                  <a:noFill/>
                </a:ln>
                <a:solidFill>
                  <a:srgbClr val="A7A7A7"/>
                </a:solidFill>
                <a:effectLst/>
                <a:latin typeface="Source Code Pro"/>
              </a:rPr>
              <a:t>.</a:t>
            </a:r>
            <a:r>
              <a:rPr kumimoji="0" lang="en-US" altLang="en-US" sz="1500" b="0" i="0" u="none" strike="noStrike" cap="none" normalizeH="0" baseline="0" dirty="0" err="1">
                <a:ln>
                  <a:noFill/>
                </a:ln>
                <a:solidFill>
                  <a:srgbClr val="7587A6"/>
                </a:solidFill>
                <a:effectLst/>
                <a:latin typeface="Source Code Pro"/>
              </a:rPr>
              <a:t>setVisible</a:t>
            </a:r>
            <a:r>
              <a:rPr kumimoji="0" lang="en-US" altLang="en-US" sz="1500" b="0" i="0" u="none" strike="noStrike" cap="none" normalizeH="0" baseline="0" dirty="0">
                <a:ln>
                  <a:noFill/>
                </a:ln>
                <a:solidFill>
                  <a:srgbClr val="CDA869"/>
                </a:solidFill>
                <a:effectLst/>
                <a:latin typeface="Source Code Pro"/>
              </a:rPr>
              <a:t>(</a:t>
            </a:r>
            <a:r>
              <a:rPr kumimoji="0" lang="en-US" altLang="en-US" sz="1500" b="0" i="1" u="none" strike="noStrike" cap="none" normalizeH="0" baseline="0" dirty="0">
                <a:ln>
                  <a:noFill/>
                </a:ln>
                <a:solidFill>
                  <a:srgbClr val="9B859D"/>
                </a:solidFill>
                <a:effectLst/>
                <a:latin typeface="Source Code Pro"/>
              </a:rPr>
              <a:t>false</a:t>
            </a:r>
            <a:r>
              <a:rPr kumimoji="0" lang="en-US" altLang="en-US" sz="1500" b="0" i="0" u="none" strike="noStrike" cap="none" normalizeH="0" baseline="0" dirty="0">
                <a:ln>
                  <a:noFill/>
                </a:ln>
                <a:solidFill>
                  <a:srgbClr val="CDA869"/>
                </a:solidFill>
                <a:effectLst/>
                <a:latin typeface="Source Code Pro"/>
              </a:rPr>
              <a:t>)</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1" u="none" strike="noStrike" cap="none" normalizeH="0" baseline="0" dirty="0" err="1">
                <a:ln>
                  <a:noFill/>
                </a:ln>
                <a:solidFill>
                  <a:srgbClr val="CF6A4C"/>
                </a:solidFill>
                <a:effectLst/>
                <a:latin typeface="Source Code Pro"/>
              </a:rPr>
              <a:t>game</a:t>
            </a:r>
            <a:r>
              <a:rPr kumimoji="0" lang="en-US" altLang="en-US" sz="1500" b="0" i="0" u="none" strike="noStrike" cap="none" normalizeH="0" baseline="0" dirty="0" err="1">
                <a:ln>
                  <a:noFill/>
                </a:ln>
                <a:solidFill>
                  <a:srgbClr val="A7A7A7"/>
                </a:solidFill>
                <a:effectLst/>
                <a:latin typeface="Source Code Pro"/>
              </a:rPr>
              <a:t>.</a:t>
            </a:r>
            <a:r>
              <a:rPr kumimoji="0" lang="en-US" altLang="en-US" sz="1500" b="0" i="0" u="none" strike="noStrike" cap="none" normalizeH="0" baseline="0" dirty="0" err="1">
                <a:ln>
                  <a:noFill/>
                </a:ln>
                <a:solidFill>
                  <a:srgbClr val="7587A6"/>
                </a:solidFill>
                <a:effectLst/>
                <a:latin typeface="Source Code Pro"/>
              </a:rPr>
              <a:t>setFocusable</a:t>
            </a:r>
            <a:r>
              <a:rPr kumimoji="0" lang="en-US" altLang="en-US" sz="1500" b="0" i="0" u="none" strike="noStrike" cap="none" normalizeH="0" baseline="0" dirty="0">
                <a:ln>
                  <a:noFill/>
                </a:ln>
                <a:solidFill>
                  <a:srgbClr val="CDA869"/>
                </a:solidFill>
                <a:effectLst/>
                <a:latin typeface="Source Code Pro"/>
              </a:rPr>
              <a:t>(</a:t>
            </a:r>
            <a:r>
              <a:rPr kumimoji="0" lang="en-US" altLang="en-US" sz="1500" b="0" i="1" u="none" strike="noStrike" cap="none" normalizeH="0" baseline="0" dirty="0">
                <a:ln>
                  <a:noFill/>
                </a:ln>
                <a:solidFill>
                  <a:srgbClr val="9B859D"/>
                </a:solidFill>
                <a:effectLst/>
                <a:latin typeface="Source Code Pro"/>
              </a:rPr>
              <a:t>false</a:t>
            </a:r>
            <a:r>
              <a:rPr kumimoji="0" lang="en-US" altLang="en-US" sz="1500" b="0" i="0" u="none" strike="noStrike" cap="none" normalizeH="0" baseline="0" dirty="0">
                <a:ln>
                  <a:noFill/>
                </a:ln>
                <a:solidFill>
                  <a:srgbClr val="CDA869"/>
                </a:solidFill>
                <a:effectLst/>
                <a:latin typeface="Source Code Pro"/>
              </a:rPr>
              <a:t>)</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1" u="none" strike="noStrike" cap="none" normalizeH="0" baseline="0" dirty="0" err="1">
                <a:ln>
                  <a:noFill/>
                </a:ln>
                <a:solidFill>
                  <a:srgbClr val="CF6A4C"/>
                </a:solidFill>
                <a:effectLst/>
                <a:latin typeface="Source Code Pro"/>
              </a:rPr>
              <a:t>homePage</a:t>
            </a:r>
            <a:r>
              <a:rPr kumimoji="0" lang="en-US" altLang="en-US" sz="1500" b="0" i="0" u="none" strike="noStrike" cap="none" normalizeH="0" baseline="0" dirty="0" err="1">
                <a:ln>
                  <a:noFill/>
                </a:ln>
                <a:solidFill>
                  <a:srgbClr val="A7A7A7"/>
                </a:solidFill>
                <a:effectLst/>
                <a:latin typeface="Source Code Pro"/>
              </a:rPr>
              <a:t>.</a:t>
            </a:r>
            <a:r>
              <a:rPr kumimoji="0" lang="en-US" altLang="en-US" sz="1500" b="0" i="0" u="none" strike="noStrike" cap="none" normalizeH="0" baseline="0" dirty="0" err="1">
                <a:ln>
                  <a:noFill/>
                </a:ln>
                <a:solidFill>
                  <a:srgbClr val="7587A6"/>
                </a:solidFill>
                <a:effectLst/>
                <a:latin typeface="Source Code Pro"/>
              </a:rPr>
              <a:t>setVisible</a:t>
            </a:r>
            <a:r>
              <a:rPr kumimoji="0" lang="en-US" altLang="en-US" sz="1500" b="0" i="0" u="none" strike="noStrike" cap="none" normalizeH="0" baseline="0" dirty="0">
                <a:ln>
                  <a:noFill/>
                </a:ln>
                <a:solidFill>
                  <a:srgbClr val="CDA869"/>
                </a:solidFill>
                <a:effectLst/>
                <a:latin typeface="Source Code Pro"/>
              </a:rPr>
              <a:t>(</a:t>
            </a:r>
            <a:r>
              <a:rPr kumimoji="0" lang="en-US" altLang="en-US" sz="1500" b="0" i="1" u="none" strike="noStrike" cap="none" normalizeH="0" baseline="0" dirty="0">
                <a:ln>
                  <a:noFill/>
                </a:ln>
                <a:solidFill>
                  <a:srgbClr val="9B859D"/>
                </a:solidFill>
                <a:effectLst/>
                <a:latin typeface="Source Code Pro"/>
              </a:rPr>
              <a:t>true</a:t>
            </a:r>
            <a:r>
              <a:rPr kumimoji="0" lang="en-US" altLang="en-US" sz="1500" b="0" i="0" u="none" strike="noStrike" cap="none" normalizeH="0" baseline="0" dirty="0">
                <a:ln>
                  <a:noFill/>
                </a:ln>
                <a:solidFill>
                  <a:srgbClr val="CDA869"/>
                </a:solidFill>
                <a:effectLst/>
                <a:latin typeface="Source Code Pro"/>
              </a:rPr>
              <a:t>)</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1" u="none" strike="noStrike" cap="none" normalizeH="0" baseline="0" dirty="0" err="1">
                <a:ln>
                  <a:noFill/>
                </a:ln>
                <a:solidFill>
                  <a:srgbClr val="CF6A4C"/>
                </a:solidFill>
                <a:effectLst/>
                <a:latin typeface="Source Code Pro"/>
              </a:rPr>
              <a:t>homePage</a:t>
            </a:r>
            <a:r>
              <a:rPr kumimoji="0" lang="en-US" altLang="en-US" sz="1500" b="0" i="0" u="none" strike="noStrike" cap="none" normalizeH="0" baseline="0" dirty="0" err="1">
                <a:ln>
                  <a:noFill/>
                </a:ln>
                <a:solidFill>
                  <a:srgbClr val="A7A7A7"/>
                </a:solidFill>
                <a:effectLst/>
                <a:latin typeface="Source Code Pro"/>
              </a:rPr>
              <a:t>.</a:t>
            </a:r>
            <a:r>
              <a:rPr kumimoji="0" lang="en-US" altLang="en-US" sz="1500" b="0" i="0" u="none" strike="noStrike" cap="none" normalizeH="0" baseline="0" dirty="0" err="1">
                <a:ln>
                  <a:noFill/>
                </a:ln>
                <a:solidFill>
                  <a:srgbClr val="7587A6"/>
                </a:solidFill>
                <a:effectLst/>
                <a:latin typeface="Source Code Pro"/>
              </a:rPr>
              <a:t>setFocusable</a:t>
            </a:r>
            <a:r>
              <a:rPr kumimoji="0" lang="en-US" altLang="en-US" sz="1500" b="0" i="0" u="none" strike="noStrike" cap="none" normalizeH="0" baseline="0" dirty="0">
                <a:ln>
                  <a:noFill/>
                </a:ln>
                <a:solidFill>
                  <a:srgbClr val="CDA869"/>
                </a:solidFill>
                <a:effectLst/>
                <a:latin typeface="Source Code Pro"/>
              </a:rPr>
              <a:t>(</a:t>
            </a:r>
            <a:r>
              <a:rPr kumimoji="0" lang="en-US" altLang="en-US" sz="1500" b="0" i="1" u="none" strike="noStrike" cap="none" normalizeH="0" baseline="0" dirty="0">
                <a:ln>
                  <a:noFill/>
                </a:ln>
                <a:solidFill>
                  <a:srgbClr val="9B859D"/>
                </a:solidFill>
                <a:effectLst/>
                <a:latin typeface="Source Code Pro"/>
              </a:rPr>
              <a:t>true</a:t>
            </a:r>
            <a:r>
              <a:rPr kumimoji="0" lang="en-US" altLang="en-US" sz="1500" b="0" i="0" u="none" strike="noStrike" cap="none" normalizeH="0" baseline="0" dirty="0">
                <a:ln>
                  <a:noFill/>
                </a:ln>
                <a:solidFill>
                  <a:srgbClr val="CDA869"/>
                </a:solidFill>
                <a:effectLst/>
                <a:latin typeface="Source Code Pro"/>
              </a:rPr>
              <a:t>)</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1" u="none" strike="noStrike" cap="none" normalizeH="0" baseline="0" dirty="0" err="1">
                <a:ln>
                  <a:noFill/>
                </a:ln>
                <a:solidFill>
                  <a:srgbClr val="CF6A4C"/>
                </a:solidFill>
                <a:effectLst/>
                <a:latin typeface="Source Code Pro"/>
              </a:rPr>
              <a:t>homePage</a:t>
            </a:r>
            <a:r>
              <a:rPr kumimoji="0" lang="en-US" altLang="en-US" sz="1500" b="0" i="0" u="none" strike="noStrike" cap="none" normalizeH="0" baseline="0" dirty="0" err="1">
                <a:ln>
                  <a:noFill/>
                </a:ln>
                <a:solidFill>
                  <a:srgbClr val="A7A7A7"/>
                </a:solidFill>
                <a:effectLst/>
                <a:latin typeface="Source Code Pro"/>
              </a:rPr>
              <a:t>.</a:t>
            </a:r>
            <a:r>
              <a:rPr kumimoji="0" lang="en-US" altLang="en-US" sz="1500" b="0" i="0" u="none" strike="noStrike" cap="none" normalizeH="0" baseline="0" dirty="0" err="1">
                <a:ln>
                  <a:noFill/>
                </a:ln>
                <a:solidFill>
                  <a:srgbClr val="7587A6"/>
                </a:solidFill>
                <a:effectLst/>
                <a:latin typeface="Source Code Pro"/>
              </a:rPr>
              <a:t>requestFocus</a:t>
            </a:r>
            <a:r>
              <a:rPr kumimoji="0" lang="en-US" altLang="en-US" sz="1500" b="0" i="0" u="none" strike="noStrike" cap="none" normalizeH="0" baseline="0" dirty="0">
                <a:ln>
                  <a:noFill/>
                </a:ln>
                <a:solidFill>
                  <a:srgbClr val="CDA869"/>
                </a:solidFill>
                <a:effectLst/>
                <a:latin typeface="Source Code Pro"/>
              </a:rPr>
              <a:t>()</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1" u="none" strike="noStrike" cap="none" normalizeH="0" baseline="0" dirty="0">
                <a:ln>
                  <a:noFill/>
                </a:ln>
                <a:solidFill>
                  <a:srgbClr val="9B859D"/>
                </a:solidFill>
                <a:effectLst/>
                <a:latin typeface="Source Code Pro"/>
              </a:rPr>
              <a:t>break</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0" u="none" strike="noStrike" cap="none" normalizeH="0" baseline="0" dirty="0">
                <a:ln>
                  <a:noFill/>
                </a:ln>
                <a:solidFill>
                  <a:srgbClr val="CDA869"/>
                </a:solidFill>
                <a:effectLst/>
                <a:latin typeface="Source Code Pro"/>
              </a:rPr>
              <a:t>}</a:t>
            </a:r>
            <a:br>
              <a:rPr kumimoji="0" lang="en-US" altLang="en-US" sz="1500" b="0" i="0" u="none" strike="noStrike" cap="none" normalizeH="0" baseline="0" dirty="0">
                <a:ln>
                  <a:noFill/>
                </a:ln>
                <a:solidFill>
                  <a:srgbClr val="CDA869"/>
                </a:solidFill>
                <a:effectLst/>
                <a:latin typeface="Source Code Pro"/>
              </a:rPr>
            </a:br>
            <a:r>
              <a:rPr kumimoji="0" lang="en-US" altLang="en-US" sz="1500" b="0" i="0" u="none" strike="noStrike" cap="none" normalizeH="0" baseline="0" dirty="0">
                <a:ln>
                  <a:noFill/>
                </a:ln>
                <a:solidFill>
                  <a:srgbClr val="CDA869"/>
                </a:solidFill>
                <a:effectLst/>
                <a:latin typeface="Source Code Pro"/>
              </a:rPr>
              <a:t>    </a:t>
            </a:r>
            <a:r>
              <a:rPr kumimoji="0" lang="en-US" altLang="en-US" sz="1500" b="0" i="1" u="none" strike="noStrike" cap="none" normalizeH="0" baseline="0" dirty="0">
                <a:ln>
                  <a:noFill/>
                </a:ln>
                <a:solidFill>
                  <a:srgbClr val="9B859D"/>
                </a:solidFill>
                <a:effectLst/>
                <a:latin typeface="Source Code Pro"/>
              </a:rPr>
              <a:t>case </a:t>
            </a:r>
            <a:r>
              <a:rPr kumimoji="0" lang="en-US" altLang="en-US" sz="1500" b="0" i="0" u="none" strike="noStrike" cap="none" normalizeH="0" baseline="0" dirty="0">
                <a:ln>
                  <a:noFill/>
                </a:ln>
                <a:solidFill>
                  <a:srgbClr val="CDA869"/>
                </a:solidFill>
                <a:effectLst/>
                <a:latin typeface="Source Code Pro"/>
              </a:rPr>
              <a:t>1</a:t>
            </a:r>
            <a:r>
              <a:rPr kumimoji="0" lang="en-US" altLang="en-US" sz="1500" b="0" i="0" u="none" strike="noStrike" cap="none" normalizeH="0" baseline="0" dirty="0">
                <a:ln>
                  <a:noFill/>
                </a:ln>
                <a:solidFill>
                  <a:srgbClr val="A7A7A7"/>
                </a:solidFill>
                <a:effectLst/>
                <a:latin typeface="Source Code Pro"/>
              </a:rPr>
              <a:t>: </a:t>
            </a:r>
            <a:r>
              <a:rPr kumimoji="0" lang="en-US" altLang="en-US" sz="1500" b="0" i="0" u="none" strike="noStrike" cap="none" normalizeH="0" baseline="0" dirty="0">
                <a:ln>
                  <a:noFill/>
                </a:ln>
                <a:solidFill>
                  <a:srgbClr val="CDA869"/>
                </a:solidFill>
                <a:effectLst/>
                <a:latin typeface="Source Code Pro"/>
              </a:rPr>
              <a:t>{</a:t>
            </a:r>
            <a:br>
              <a:rPr kumimoji="0" lang="en-US" altLang="en-US" sz="1500" b="0" i="0" u="none" strike="noStrike" cap="none" normalizeH="0" baseline="0" dirty="0">
                <a:ln>
                  <a:noFill/>
                </a:ln>
                <a:solidFill>
                  <a:srgbClr val="CDA869"/>
                </a:solidFill>
                <a:effectLst/>
                <a:latin typeface="Source Code Pro"/>
              </a:rPr>
            </a:br>
            <a:r>
              <a:rPr kumimoji="0" lang="en-US" altLang="en-US" sz="1500" b="0" i="0" u="none" strike="noStrike" cap="none" normalizeH="0" baseline="0" dirty="0">
                <a:ln>
                  <a:noFill/>
                </a:ln>
                <a:solidFill>
                  <a:srgbClr val="CDA869"/>
                </a:solidFill>
                <a:effectLst/>
                <a:latin typeface="Source Code Pro"/>
              </a:rPr>
              <a:t>        </a:t>
            </a:r>
            <a:r>
              <a:rPr kumimoji="0" lang="en-US" altLang="en-US" sz="1500" b="0" i="1" u="none" strike="noStrike" cap="none" normalizeH="0" baseline="0" dirty="0" err="1">
                <a:ln>
                  <a:noFill/>
                </a:ln>
                <a:solidFill>
                  <a:srgbClr val="CF6A4C"/>
                </a:solidFill>
                <a:effectLst/>
                <a:latin typeface="Source Code Pro"/>
              </a:rPr>
              <a:t>homePage</a:t>
            </a:r>
            <a:r>
              <a:rPr kumimoji="0" lang="en-US" altLang="en-US" sz="1500" b="0" i="0" u="none" strike="noStrike" cap="none" normalizeH="0" baseline="0" dirty="0" err="1">
                <a:ln>
                  <a:noFill/>
                </a:ln>
                <a:solidFill>
                  <a:srgbClr val="A7A7A7"/>
                </a:solidFill>
                <a:effectLst/>
                <a:latin typeface="Source Code Pro"/>
              </a:rPr>
              <a:t>.</a:t>
            </a:r>
            <a:r>
              <a:rPr kumimoji="0" lang="en-US" altLang="en-US" sz="1500" b="0" i="0" u="none" strike="noStrike" cap="none" normalizeH="0" baseline="0" dirty="0" err="1">
                <a:ln>
                  <a:noFill/>
                </a:ln>
                <a:solidFill>
                  <a:srgbClr val="7587A6"/>
                </a:solidFill>
                <a:effectLst/>
                <a:latin typeface="Source Code Pro"/>
              </a:rPr>
              <a:t>setVisible</a:t>
            </a:r>
            <a:r>
              <a:rPr kumimoji="0" lang="en-US" altLang="en-US" sz="1500" b="0" i="0" u="none" strike="noStrike" cap="none" normalizeH="0" baseline="0" dirty="0">
                <a:ln>
                  <a:noFill/>
                </a:ln>
                <a:solidFill>
                  <a:srgbClr val="CDA869"/>
                </a:solidFill>
                <a:effectLst/>
                <a:latin typeface="Source Code Pro"/>
              </a:rPr>
              <a:t>(</a:t>
            </a:r>
            <a:r>
              <a:rPr kumimoji="0" lang="en-US" altLang="en-US" sz="1500" b="0" i="1" u="none" strike="noStrike" cap="none" normalizeH="0" baseline="0" dirty="0">
                <a:ln>
                  <a:noFill/>
                </a:ln>
                <a:solidFill>
                  <a:srgbClr val="9B859D"/>
                </a:solidFill>
                <a:effectLst/>
                <a:latin typeface="Source Code Pro"/>
              </a:rPr>
              <a:t>false</a:t>
            </a:r>
            <a:r>
              <a:rPr kumimoji="0" lang="en-US" altLang="en-US" sz="1500" b="0" i="0" u="none" strike="noStrike" cap="none" normalizeH="0" baseline="0" dirty="0">
                <a:ln>
                  <a:noFill/>
                </a:ln>
                <a:solidFill>
                  <a:srgbClr val="CDA869"/>
                </a:solidFill>
                <a:effectLst/>
                <a:latin typeface="Source Code Pro"/>
              </a:rPr>
              <a:t>)</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1" u="none" strike="noStrike" cap="none" normalizeH="0" baseline="0" dirty="0" err="1">
                <a:ln>
                  <a:noFill/>
                </a:ln>
                <a:solidFill>
                  <a:srgbClr val="CF6A4C"/>
                </a:solidFill>
                <a:effectLst/>
                <a:latin typeface="Source Code Pro"/>
              </a:rPr>
              <a:t>homePage</a:t>
            </a:r>
            <a:r>
              <a:rPr kumimoji="0" lang="en-US" altLang="en-US" sz="1500" b="0" i="0" u="none" strike="noStrike" cap="none" normalizeH="0" baseline="0" dirty="0" err="1">
                <a:ln>
                  <a:noFill/>
                </a:ln>
                <a:solidFill>
                  <a:srgbClr val="A7A7A7"/>
                </a:solidFill>
                <a:effectLst/>
                <a:latin typeface="Source Code Pro"/>
              </a:rPr>
              <a:t>.</a:t>
            </a:r>
            <a:r>
              <a:rPr kumimoji="0" lang="en-US" altLang="en-US" sz="1500" b="0" i="0" u="none" strike="noStrike" cap="none" normalizeH="0" baseline="0" dirty="0" err="1">
                <a:ln>
                  <a:noFill/>
                </a:ln>
                <a:solidFill>
                  <a:srgbClr val="7587A6"/>
                </a:solidFill>
                <a:effectLst/>
                <a:latin typeface="Source Code Pro"/>
              </a:rPr>
              <a:t>setFocusable</a:t>
            </a:r>
            <a:r>
              <a:rPr kumimoji="0" lang="en-US" altLang="en-US" sz="1500" b="0" i="0" u="none" strike="noStrike" cap="none" normalizeH="0" baseline="0" dirty="0">
                <a:ln>
                  <a:noFill/>
                </a:ln>
                <a:solidFill>
                  <a:srgbClr val="CDA869"/>
                </a:solidFill>
                <a:effectLst/>
                <a:latin typeface="Source Code Pro"/>
              </a:rPr>
              <a:t>(</a:t>
            </a:r>
            <a:r>
              <a:rPr kumimoji="0" lang="en-US" altLang="en-US" sz="1500" b="0" i="1" u="none" strike="noStrike" cap="none" normalizeH="0" baseline="0" dirty="0">
                <a:ln>
                  <a:noFill/>
                </a:ln>
                <a:solidFill>
                  <a:srgbClr val="9B859D"/>
                </a:solidFill>
                <a:effectLst/>
                <a:latin typeface="Source Code Pro"/>
              </a:rPr>
              <a:t>false</a:t>
            </a:r>
            <a:r>
              <a:rPr kumimoji="0" lang="en-US" altLang="en-US" sz="1500" b="0" i="0" u="none" strike="noStrike" cap="none" normalizeH="0" baseline="0" dirty="0">
                <a:ln>
                  <a:noFill/>
                </a:ln>
                <a:solidFill>
                  <a:srgbClr val="CDA869"/>
                </a:solidFill>
                <a:effectLst/>
                <a:latin typeface="Source Code Pro"/>
              </a:rPr>
              <a:t>)</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1" u="none" strike="noStrike" cap="none" normalizeH="0" baseline="0" dirty="0">
                <a:ln>
                  <a:noFill/>
                </a:ln>
                <a:solidFill>
                  <a:srgbClr val="747C84"/>
                </a:solidFill>
                <a:effectLst/>
                <a:latin typeface="Source Code Pro"/>
              </a:rPr>
              <a:t>//add(game);</a:t>
            </a:r>
            <a:br>
              <a:rPr kumimoji="0" lang="en-US" altLang="en-US" sz="1500" b="0" i="1" u="none" strike="noStrike" cap="none" normalizeH="0" baseline="0" dirty="0">
                <a:ln>
                  <a:noFill/>
                </a:ln>
                <a:solidFill>
                  <a:srgbClr val="747C84"/>
                </a:solidFill>
                <a:effectLst/>
                <a:latin typeface="Source Code Pro"/>
              </a:rPr>
            </a:br>
            <a:r>
              <a:rPr kumimoji="0" lang="en-US" altLang="en-US" sz="1500" b="0" i="1" u="none" strike="noStrike" cap="none" normalizeH="0" baseline="0" dirty="0">
                <a:ln>
                  <a:noFill/>
                </a:ln>
                <a:solidFill>
                  <a:srgbClr val="747C84"/>
                </a:solidFill>
                <a:effectLst/>
                <a:latin typeface="Source Code Pro"/>
              </a:rPr>
              <a:t>        </a:t>
            </a:r>
            <a:r>
              <a:rPr kumimoji="0" lang="en-US" altLang="en-US" sz="1500" b="0" i="1" u="none" strike="noStrike" cap="none" normalizeH="0" baseline="0" dirty="0" err="1">
                <a:ln>
                  <a:noFill/>
                </a:ln>
                <a:solidFill>
                  <a:srgbClr val="CF6A4C"/>
                </a:solidFill>
                <a:effectLst/>
                <a:latin typeface="Source Code Pro"/>
              </a:rPr>
              <a:t>game</a:t>
            </a:r>
            <a:r>
              <a:rPr kumimoji="0" lang="en-US" altLang="en-US" sz="1500" b="0" i="0" u="none" strike="noStrike" cap="none" normalizeH="0" baseline="0" dirty="0" err="1">
                <a:ln>
                  <a:noFill/>
                </a:ln>
                <a:solidFill>
                  <a:srgbClr val="A7A7A7"/>
                </a:solidFill>
                <a:effectLst/>
                <a:latin typeface="Source Code Pro"/>
              </a:rPr>
              <a:t>.</a:t>
            </a:r>
            <a:r>
              <a:rPr kumimoji="0" lang="en-US" altLang="en-US" sz="1500" b="0" i="0" u="none" strike="noStrike" cap="none" normalizeH="0" baseline="0" dirty="0" err="1">
                <a:ln>
                  <a:noFill/>
                </a:ln>
                <a:solidFill>
                  <a:srgbClr val="7587A6"/>
                </a:solidFill>
                <a:effectLst/>
                <a:latin typeface="Source Code Pro"/>
              </a:rPr>
              <a:t>setVisible</a:t>
            </a:r>
            <a:r>
              <a:rPr kumimoji="0" lang="en-US" altLang="en-US" sz="1500" b="0" i="0" u="none" strike="noStrike" cap="none" normalizeH="0" baseline="0" dirty="0">
                <a:ln>
                  <a:noFill/>
                </a:ln>
                <a:solidFill>
                  <a:srgbClr val="CDA869"/>
                </a:solidFill>
                <a:effectLst/>
                <a:latin typeface="Source Code Pro"/>
              </a:rPr>
              <a:t>(</a:t>
            </a:r>
            <a:r>
              <a:rPr kumimoji="0" lang="en-US" altLang="en-US" sz="1500" b="0" i="1" u="none" strike="noStrike" cap="none" normalizeH="0" baseline="0" dirty="0">
                <a:ln>
                  <a:noFill/>
                </a:ln>
                <a:solidFill>
                  <a:srgbClr val="9B859D"/>
                </a:solidFill>
                <a:effectLst/>
                <a:latin typeface="Source Code Pro"/>
              </a:rPr>
              <a:t>true</a:t>
            </a:r>
            <a:r>
              <a:rPr kumimoji="0" lang="en-US" altLang="en-US" sz="1500" b="0" i="0" u="none" strike="noStrike" cap="none" normalizeH="0" baseline="0" dirty="0">
                <a:ln>
                  <a:noFill/>
                </a:ln>
                <a:solidFill>
                  <a:srgbClr val="CDA869"/>
                </a:solidFill>
                <a:effectLst/>
                <a:latin typeface="Source Code Pro"/>
              </a:rPr>
              <a:t>)</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1" u="none" strike="noStrike" cap="none" normalizeH="0" baseline="0" dirty="0" err="1">
                <a:ln>
                  <a:noFill/>
                </a:ln>
                <a:solidFill>
                  <a:srgbClr val="CF6A4C"/>
                </a:solidFill>
                <a:effectLst/>
                <a:latin typeface="Source Code Pro"/>
              </a:rPr>
              <a:t>game</a:t>
            </a:r>
            <a:r>
              <a:rPr kumimoji="0" lang="en-US" altLang="en-US" sz="1500" b="0" i="0" u="none" strike="noStrike" cap="none" normalizeH="0" baseline="0" dirty="0" err="1">
                <a:ln>
                  <a:noFill/>
                </a:ln>
                <a:solidFill>
                  <a:srgbClr val="A7A7A7"/>
                </a:solidFill>
                <a:effectLst/>
                <a:latin typeface="Source Code Pro"/>
              </a:rPr>
              <a:t>.</a:t>
            </a:r>
            <a:r>
              <a:rPr kumimoji="0" lang="en-US" altLang="en-US" sz="1500" b="0" i="0" u="none" strike="noStrike" cap="none" normalizeH="0" baseline="0" dirty="0" err="1">
                <a:ln>
                  <a:noFill/>
                </a:ln>
                <a:solidFill>
                  <a:srgbClr val="7587A6"/>
                </a:solidFill>
                <a:effectLst/>
                <a:latin typeface="Source Code Pro"/>
              </a:rPr>
              <a:t>setFocusable</a:t>
            </a:r>
            <a:r>
              <a:rPr kumimoji="0" lang="en-US" altLang="en-US" sz="1500" b="0" i="0" u="none" strike="noStrike" cap="none" normalizeH="0" baseline="0" dirty="0">
                <a:ln>
                  <a:noFill/>
                </a:ln>
                <a:solidFill>
                  <a:srgbClr val="CDA869"/>
                </a:solidFill>
                <a:effectLst/>
                <a:latin typeface="Source Code Pro"/>
              </a:rPr>
              <a:t>(</a:t>
            </a:r>
            <a:r>
              <a:rPr kumimoji="0" lang="en-US" altLang="en-US" sz="1500" b="0" i="1" u="none" strike="noStrike" cap="none" normalizeH="0" baseline="0" dirty="0">
                <a:ln>
                  <a:noFill/>
                </a:ln>
                <a:solidFill>
                  <a:srgbClr val="9B859D"/>
                </a:solidFill>
                <a:effectLst/>
                <a:latin typeface="Source Code Pro"/>
              </a:rPr>
              <a:t>true</a:t>
            </a:r>
            <a:r>
              <a:rPr kumimoji="0" lang="en-US" altLang="en-US" sz="1500" b="0" i="0" u="none" strike="noStrike" cap="none" normalizeH="0" baseline="0" dirty="0">
                <a:ln>
                  <a:noFill/>
                </a:ln>
                <a:solidFill>
                  <a:srgbClr val="CDA869"/>
                </a:solidFill>
                <a:effectLst/>
                <a:latin typeface="Source Code Pro"/>
              </a:rPr>
              <a:t>)</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1" u="none" strike="noStrike" cap="none" normalizeH="0" baseline="0" dirty="0" err="1">
                <a:ln>
                  <a:noFill/>
                </a:ln>
                <a:solidFill>
                  <a:srgbClr val="CF6A4C"/>
                </a:solidFill>
                <a:effectLst/>
                <a:latin typeface="Source Code Pro"/>
              </a:rPr>
              <a:t>game</a:t>
            </a:r>
            <a:r>
              <a:rPr kumimoji="0" lang="en-US" altLang="en-US" sz="1500" b="0" i="0" u="none" strike="noStrike" cap="none" normalizeH="0" baseline="0" dirty="0" err="1">
                <a:ln>
                  <a:noFill/>
                </a:ln>
                <a:solidFill>
                  <a:srgbClr val="A7A7A7"/>
                </a:solidFill>
                <a:effectLst/>
                <a:latin typeface="Source Code Pro"/>
              </a:rPr>
              <a:t>.</a:t>
            </a:r>
            <a:r>
              <a:rPr kumimoji="0" lang="en-US" altLang="en-US" sz="1500" b="0" i="0" u="none" strike="noStrike" cap="none" normalizeH="0" baseline="0" dirty="0" err="1">
                <a:ln>
                  <a:noFill/>
                </a:ln>
                <a:solidFill>
                  <a:srgbClr val="7587A6"/>
                </a:solidFill>
                <a:effectLst/>
                <a:latin typeface="Source Code Pro"/>
              </a:rPr>
              <a:t>requestFocus</a:t>
            </a:r>
            <a:r>
              <a:rPr kumimoji="0" lang="en-US" altLang="en-US" sz="1500" b="0" i="0" u="none" strike="noStrike" cap="none" normalizeH="0" baseline="0" dirty="0">
                <a:ln>
                  <a:noFill/>
                </a:ln>
                <a:solidFill>
                  <a:srgbClr val="CDA869"/>
                </a:solidFill>
                <a:effectLst/>
                <a:latin typeface="Source Code Pro"/>
              </a:rPr>
              <a:t>()</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1" u="none" strike="noStrike" cap="none" normalizeH="0" baseline="0" dirty="0">
                <a:ln>
                  <a:noFill/>
                </a:ln>
                <a:solidFill>
                  <a:srgbClr val="9B859D"/>
                </a:solidFill>
                <a:effectLst/>
                <a:latin typeface="Source Code Pro"/>
              </a:rPr>
              <a:t>break</a:t>
            </a:r>
            <a:r>
              <a:rPr kumimoji="0" lang="en-US" altLang="en-US" sz="1500" b="0" i="0" u="none" strike="noStrike" cap="none" normalizeH="0" baseline="0" dirty="0">
                <a:ln>
                  <a:noFill/>
                </a:ln>
                <a:solidFill>
                  <a:srgbClr val="A7A7A7"/>
                </a:solidFill>
                <a:effectLst/>
                <a:latin typeface="Source Code Pro"/>
              </a:rPr>
              <a:t>;</a:t>
            </a:r>
            <a:br>
              <a:rPr kumimoji="0" lang="en-US" altLang="en-US" sz="1500" b="0" i="0" u="none" strike="noStrike" cap="none" normalizeH="0" baseline="0" dirty="0">
                <a:ln>
                  <a:noFill/>
                </a:ln>
                <a:solidFill>
                  <a:srgbClr val="A7A7A7"/>
                </a:solidFill>
                <a:effectLst/>
                <a:latin typeface="Source Code Pro"/>
              </a:rPr>
            </a:br>
            <a:r>
              <a:rPr kumimoji="0" lang="en-US" altLang="en-US" sz="1500" b="0" i="0" u="none" strike="noStrike" cap="none" normalizeH="0" baseline="0" dirty="0">
                <a:ln>
                  <a:noFill/>
                </a:ln>
                <a:solidFill>
                  <a:srgbClr val="A7A7A7"/>
                </a:solidFill>
                <a:effectLst/>
                <a:latin typeface="Source Code Pro"/>
              </a:rPr>
              <a:t>    </a:t>
            </a:r>
            <a:r>
              <a:rPr kumimoji="0" lang="en-US" altLang="en-US" sz="1500" b="0" i="0" u="none" strike="noStrike" cap="none" normalizeH="0" baseline="0" dirty="0">
                <a:ln>
                  <a:noFill/>
                </a:ln>
                <a:solidFill>
                  <a:srgbClr val="CDA869"/>
                </a:solidFill>
                <a:effectLst/>
                <a:latin typeface="Source Code Pro"/>
              </a:rPr>
              <a:t>}</a:t>
            </a:r>
            <a:br>
              <a:rPr kumimoji="0" lang="en-US" altLang="en-US" sz="1500" b="0" i="0" u="none" strike="noStrike" cap="none" normalizeH="0" baseline="0" dirty="0">
                <a:ln>
                  <a:noFill/>
                </a:ln>
                <a:solidFill>
                  <a:srgbClr val="CDA869"/>
                </a:solidFill>
                <a:effectLst/>
                <a:latin typeface="Source Code Pro"/>
              </a:rPr>
            </a:br>
            <a:br>
              <a:rPr kumimoji="0" lang="en-US" altLang="en-US" sz="1500" b="0" i="0" u="none" strike="noStrike" cap="none" normalizeH="0" baseline="0" dirty="0">
                <a:ln>
                  <a:noFill/>
                </a:ln>
                <a:solidFill>
                  <a:srgbClr val="CDA869"/>
                </a:solidFill>
                <a:effectLst/>
                <a:latin typeface="Source Code Pro"/>
              </a:rPr>
            </a:br>
            <a:r>
              <a:rPr kumimoji="0" lang="en-US" altLang="en-US" sz="1500" b="0" i="0" u="none" strike="noStrike" cap="none" normalizeH="0" baseline="0" dirty="0">
                <a:ln>
                  <a:noFill/>
                </a:ln>
                <a:solidFill>
                  <a:srgbClr val="CDA869"/>
                </a:solidFill>
                <a:effectLst/>
                <a:latin typeface="Source Code Pro"/>
              </a:rPr>
              <a:t>}</a:t>
            </a: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5D242AA0-00DD-47D9-ACFC-9498A987B677}"/>
              </a:ext>
            </a:extLst>
          </p:cNvPr>
          <p:cNvSpPr txBox="1"/>
          <p:nvPr/>
        </p:nvSpPr>
        <p:spPr>
          <a:xfrm>
            <a:off x="5353396" y="2264292"/>
            <a:ext cx="5619404" cy="2031325"/>
          </a:xfrm>
          <a:prstGeom prst="rect">
            <a:avLst/>
          </a:prstGeom>
          <a:noFill/>
        </p:spPr>
        <p:txBody>
          <a:bodyPr wrap="square" rtlCol="0">
            <a:spAutoFit/>
          </a:bodyPr>
          <a:lstStyle/>
          <a:p>
            <a:r>
              <a:rPr lang="en-US" dirty="0"/>
              <a:t>To create the buttons, we implemented </a:t>
            </a:r>
            <a:r>
              <a:rPr lang="en-US" dirty="0" err="1"/>
              <a:t>MouseMotionListener</a:t>
            </a:r>
            <a:r>
              <a:rPr lang="en-US" dirty="0"/>
              <a:t> to track the location of the mouse at all times. When the mouse is within a certain area, we draw a different image to let the user know they are hovering over the button. When the button is clicked, using a switch statement, we change which Component is set visible to the user.</a:t>
            </a:r>
          </a:p>
        </p:txBody>
      </p:sp>
      <p:sp>
        <p:nvSpPr>
          <p:cNvPr id="7" name="Rectangle 2">
            <a:extLst>
              <a:ext uri="{FF2B5EF4-FFF2-40B4-BE49-F238E27FC236}">
                <a16:creationId xmlns:a16="http://schemas.microsoft.com/office/drawing/2014/main" id="{B0EF5591-D34B-4BE2-B081-913C3F8DD1F7}"/>
              </a:ext>
            </a:extLst>
          </p:cNvPr>
          <p:cNvSpPr>
            <a:spLocks noChangeArrowheads="1"/>
          </p:cNvSpPr>
          <p:nvPr/>
        </p:nvSpPr>
        <p:spPr bwMode="auto">
          <a:xfrm>
            <a:off x="5435485" y="4706661"/>
            <a:ext cx="5246451" cy="1754326"/>
          </a:xfrm>
          <a:prstGeom prst="rect">
            <a:avLst/>
          </a:prstGeom>
          <a:solidFill>
            <a:srgbClr val="262B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9B859D"/>
                </a:solidFill>
                <a:effectLst/>
                <a:latin typeface="Source Code Pro"/>
              </a:rPr>
              <a:t>if</a:t>
            </a:r>
            <a:r>
              <a:rPr kumimoji="0" lang="en-US" altLang="en-US" sz="1200" b="0" i="0" u="none" strike="noStrike" cap="none" normalizeH="0" baseline="0" dirty="0">
                <a:ln>
                  <a:noFill/>
                </a:ln>
                <a:solidFill>
                  <a:srgbClr val="CDA869"/>
                </a:solidFill>
                <a:effectLst/>
                <a:latin typeface="Source Code Pro"/>
              </a:rPr>
              <a:t>(</a:t>
            </a:r>
            <a:r>
              <a:rPr kumimoji="0" lang="en-US" altLang="en-US" sz="1200" b="0" i="0" u="none" strike="noStrike" cap="none" normalizeH="0" baseline="0" dirty="0" err="1">
                <a:ln>
                  <a:noFill/>
                </a:ln>
                <a:solidFill>
                  <a:srgbClr val="CF6A4C"/>
                </a:solidFill>
                <a:effectLst/>
                <a:latin typeface="Source Code Pro"/>
              </a:rPr>
              <a:t>mouseX</a:t>
            </a:r>
            <a:r>
              <a:rPr kumimoji="0" lang="en-US" altLang="en-US" sz="1200" b="0" i="0" u="none" strike="noStrike" cap="none" normalizeH="0" baseline="0" dirty="0">
                <a:ln>
                  <a:noFill/>
                </a:ln>
                <a:solidFill>
                  <a:srgbClr val="A7A7A7"/>
                </a:solidFill>
                <a:effectLst/>
                <a:latin typeface="Source Code Pro"/>
              </a:rPr>
              <a:t>&gt;</a:t>
            </a:r>
            <a:r>
              <a:rPr kumimoji="0" lang="en-US" altLang="en-US" sz="1200" b="0" i="0" u="none" strike="noStrike" cap="none" normalizeH="0" baseline="0" dirty="0">
                <a:ln>
                  <a:noFill/>
                </a:ln>
                <a:solidFill>
                  <a:srgbClr val="CDA869"/>
                </a:solidFill>
                <a:effectLst/>
                <a:latin typeface="Source Code Pro"/>
              </a:rPr>
              <a:t>570</a:t>
            </a:r>
            <a:r>
              <a:rPr kumimoji="0" lang="en-US" altLang="en-US" sz="1200" b="0" i="0" u="none" strike="noStrike" cap="none" normalizeH="0" baseline="0" dirty="0">
                <a:ln>
                  <a:noFill/>
                </a:ln>
                <a:solidFill>
                  <a:srgbClr val="A7A7A7"/>
                </a:solidFill>
                <a:effectLst/>
                <a:latin typeface="Source Code Pro"/>
              </a:rPr>
              <a:t>&amp;&amp;</a:t>
            </a:r>
            <a:r>
              <a:rPr kumimoji="0" lang="en-US" altLang="en-US" sz="1200" b="0" i="0" u="none" strike="noStrike" cap="none" normalizeH="0" baseline="0" dirty="0" err="1">
                <a:ln>
                  <a:noFill/>
                </a:ln>
                <a:solidFill>
                  <a:srgbClr val="CF6A4C"/>
                </a:solidFill>
                <a:effectLst/>
                <a:latin typeface="Source Code Pro"/>
              </a:rPr>
              <a:t>mouseX</a:t>
            </a:r>
            <a:r>
              <a:rPr kumimoji="0" lang="en-US" altLang="en-US" sz="1200" b="0" i="0" u="none" strike="noStrike" cap="none" normalizeH="0" baseline="0" dirty="0">
                <a:ln>
                  <a:noFill/>
                </a:ln>
                <a:solidFill>
                  <a:srgbClr val="A7A7A7"/>
                </a:solidFill>
                <a:effectLst/>
                <a:latin typeface="Source Code Pro"/>
              </a:rPr>
              <a:t>&lt;</a:t>
            </a:r>
            <a:r>
              <a:rPr kumimoji="0" lang="en-US" altLang="en-US" sz="1200" b="0" i="0" u="none" strike="noStrike" cap="none" normalizeH="0" baseline="0" dirty="0">
                <a:ln>
                  <a:noFill/>
                </a:ln>
                <a:solidFill>
                  <a:srgbClr val="CDA869"/>
                </a:solidFill>
                <a:effectLst/>
                <a:latin typeface="Source Code Pro"/>
              </a:rPr>
              <a:t>920</a:t>
            </a:r>
            <a:r>
              <a:rPr kumimoji="0" lang="en-US" altLang="en-US" sz="1200" b="0" i="0" u="none" strike="noStrike" cap="none" normalizeH="0" baseline="0" dirty="0">
                <a:ln>
                  <a:noFill/>
                </a:ln>
                <a:solidFill>
                  <a:srgbClr val="A7A7A7"/>
                </a:solidFill>
                <a:effectLst/>
                <a:latin typeface="Source Code Pro"/>
              </a:rPr>
              <a:t>&amp;&amp;</a:t>
            </a:r>
            <a:r>
              <a:rPr kumimoji="0" lang="en-US" altLang="en-US" sz="1200" b="0" i="0" u="none" strike="noStrike" cap="none" normalizeH="0" baseline="0" dirty="0" err="1">
                <a:ln>
                  <a:noFill/>
                </a:ln>
                <a:solidFill>
                  <a:srgbClr val="CF6A4C"/>
                </a:solidFill>
                <a:effectLst/>
                <a:latin typeface="Source Code Pro"/>
              </a:rPr>
              <a:t>mouseY</a:t>
            </a:r>
            <a:r>
              <a:rPr kumimoji="0" lang="en-US" altLang="en-US" sz="1200" b="0" i="0" u="none" strike="noStrike" cap="none" normalizeH="0" baseline="0" dirty="0">
                <a:ln>
                  <a:noFill/>
                </a:ln>
                <a:solidFill>
                  <a:srgbClr val="A7A7A7"/>
                </a:solidFill>
                <a:effectLst/>
                <a:latin typeface="Source Code Pro"/>
              </a:rPr>
              <a:t>&gt;</a:t>
            </a:r>
            <a:r>
              <a:rPr kumimoji="0" lang="en-US" altLang="en-US" sz="1200" b="0" i="0" u="none" strike="noStrike" cap="none" normalizeH="0" baseline="0" dirty="0">
                <a:ln>
                  <a:noFill/>
                </a:ln>
                <a:solidFill>
                  <a:srgbClr val="CDA869"/>
                </a:solidFill>
                <a:effectLst/>
                <a:latin typeface="Source Code Pro"/>
              </a:rPr>
              <a:t>340</a:t>
            </a:r>
            <a:r>
              <a:rPr kumimoji="0" lang="en-US" altLang="en-US" sz="1200" b="0" i="0" u="none" strike="noStrike" cap="none" normalizeH="0" baseline="0" dirty="0">
                <a:ln>
                  <a:noFill/>
                </a:ln>
                <a:solidFill>
                  <a:srgbClr val="A7A7A7"/>
                </a:solidFill>
                <a:effectLst/>
                <a:latin typeface="Source Code Pro"/>
              </a:rPr>
              <a:t>&amp;&amp;</a:t>
            </a:r>
            <a:r>
              <a:rPr kumimoji="0" lang="en-US" altLang="en-US" sz="1200" b="0" i="0" u="none" strike="noStrike" cap="none" normalizeH="0" baseline="0" dirty="0" err="1">
                <a:ln>
                  <a:noFill/>
                </a:ln>
                <a:solidFill>
                  <a:srgbClr val="CF6A4C"/>
                </a:solidFill>
                <a:effectLst/>
                <a:latin typeface="Source Code Pro"/>
              </a:rPr>
              <a:t>mouseY</a:t>
            </a:r>
            <a:r>
              <a:rPr kumimoji="0" lang="en-US" altLang="en-US" sz="1200" b="0" i="0" u="none" strike="noStrike" cap="none" normalizeH="0" baseline="0" dirty="0">
                <a:ln>
                  <a:noFill/>
                </a:ln>
                <a:solidFill>
                  <a:srgbClr val="A7A7A7"/>
                </a:solidFill>
                <a:effectLst/>
                <a:latin typeface="Source Code Pro"/>
              </a:rPr>
              <a:t>&lt;</a:t>
            </a:r>
            <a:r>
              <a:rPr kumimoji="0" lang="en-US" altLang="en-US" sz="1200" b="0" i="0" u="none" strike="noStrike" cap="none" normalizeH="0" baseline="0" dirty="0">
                <a:ln>
                  <a:noFill/>
                </a:ln>
                <a:solidFill>
                  <a:srgbClr val="CDA869"/>
                </a:solidFill>
                <a:effectLst/>
                <a:latin typeface="Source Code Pro"/>
              </a:rPr>
              <a:t>490) {</a:t>
            </a:r>
            <a:br>
              <a:rPr kumimoji="0" lang="en-US" altLang="en-US" sz="1200" b="0" i="0" u="none" strike="noStrike" cap="none" normalizeH="0" baseline="0" dirty="0">
                <a:ln>
                  <a:noFill/>
                </a:ln>
                <a:solidFill>
                  <a:srgbClr val="CDA869"/>
                </a:solidFill>
                <a:effectLst/>
                <a:latin typeface="Source Code Pro"/>
              </a:rPr>
            </a:br>
            <a:br>
              <a:rPr kumimoji="0" lang="en-US" altLang="en-US" sz="1200" b="0" i="0" u="none" strike="noStrike" cap="none" normalizeH="0" baseline="0" dirty="0">
                <a:ln>
                  <a:noFill/>
                </a:ln>
                <a:solidFill>
                  <a:srgbClr val="CDA869"/>
                </a:solidFill>
                <a:effectLst/>
                <a:latin typeface="Source Code Pro"/>
              </a:rPr>
            </a:br>
            <a:r>
              <a:rPr kumimoji="0" lang="en-US" altLang="en-US" sz="1200" b="0" i="0" u="none" strike="noStrike" cap="none" normalizeH="0" baseline="0" dirty="0">
                <a:ln>
                  <a:noFill/>
                </a:ln>
                <a:solidFill>
                  <a:srgbClr val="CDA869"/>
                </a:solidFill>
                <a:effectLst/>
                <a:latin typeface="Source Code Pro"/>
              </a:rPr>
              <a:t>    </a:t>
            </a:r>
            <a:r>
              <a:rPr kumimoji="0" lang="en-US" altLang="en-US" sz="1200" b="0" i="0" u="none" strike="noStrike" cap="none" normalizeH="0" baseline="0" dirty="0" err="1">
                <a:ln>
                  <a:noFill/>
                </a:ln>
                <a:solidFill>
                  <a:srgbClr val="CDA869"/>
                </a:solidFill>
                <a:effectLst/>
                <a:latin typeface="Source Code Pro"/>
              </a:rPr>
              <a:t>g</a:t>
            </a:r>
            <a:r>
              <a:rPr kumimoji="0" lang="en-US" altLang="en-US" sz="1200" b="0" i="0" u="none" strike="noStrike" cap="none" normalizeH="0" baseline="0" dirty="0" err="1">
                <a:ln>
                  <a:noFill/>
                </a:ln>
                <a:solidFill>
                  <a:srgbClr val="A7A7A7"/>
                </a:solidFill>
                <a:effectLst/>
                <a:latin typeface="Source Code Pro"/>
              </a:rPr>
              <a:t>.</a:t>
            </a:r>
            <a:r>
              <a:rPr kumimoji="0" lang="en-US" altLang="en-US" sz="1200" b="0" i="0" u="none" strike="noStrike" cap="none" normalizeH="0" baseline="0" dirty="0" err="1">
                <a:ln>
                  <a:noFill/>
                </a:ln>
                <a:solidFill>
                  <a:srgbClr val="7587A6"/>
                </a:solidFill>
                <a:effectLst/>
                <a:latin typeface="Source Code Pro"/>
              </a:rPr>
              <a:t>setColor</a:t>
            </a:r>
            <a:r>
              <a:rPr kumimoji="0" lang="en-US" altLang="en-US" sz="1200" b="0" i="0" u="none" strike="noStrike" cap="none" normalizeH="0" baseline="0" dirty="0">
                <a:ln>
                  <a:noFill/>
                </a:ln>
                <a:solidFill>
                  <a:srgbClr val="CDA869"/>
                </a:solidFill>
                <a:effectLst/>
                <a:latin typeface="Source Code Pro"/>
              </a:rPr>
              <a:t>(</a:t>
            </a:r>
            <a:r>
              <a:rPr kumimoji="0" lang="en-US" altLang="en-US" sz="1200" b="0" i="0" u="none" strike="noStrike" cap="none" normalizeH="0" baseline="0" dirty="0" err="1">
                <a:ln>
                  <a:noFill/>
                </a:ln>
                <a:solidFill>
                  <a:srgbClr val="47BC9B"/>
                </a:solidFill>
                <a:effectLst/>
                <a:latin typeface="Source Code Pro"/>
              </a:rPr>
              <a:t>Color</a:t>
            </a:r>
            <a:r>
              <a:rPr kumimoji="0" lang="en-US" altLang="en-US" sz="1200" b="0" i="0" u="none" strike="noStrike" cap="none" normalizeH="0" baseline="0" dirty="0" err="1">
                <a:ln>
                  <a:noFill/>
                </a:ln>
                <a:solidFill>
                  <a:srgbClr val="A7A7A7"/>
                </a:solidFill>
                <a:effectLst/>
                <a:latin typeface="Source Code Pro"/>
              </a:rPr>
              <a:t>.</a:t>
            </a:r>
            <a:r>
              <a:rPr kumimoji="0" lang="en-US" altLang="en-US" sz="1200" b="0" i="0" u="none" strike="noStrike" cap="none" normalizeH="0" baseline="0" dirty="0" err="1">
                <a:ln>
                  <a:noFill/>
                </a:ln>
                <a:solidFill>
                  <a:srgbClr val="CDA869"/>
                </a:solidFill>
                <a:effectLst/>
                <a:latin typeface="Source Code Pro"/>
              </a:rPr>
              <a:t>WHITE</a:t>
            </a:r>
            <a:r>
              <a:rPr kumimoji="0" lang="en-US" altLang="en-US" sz="1200" b="0" i="0" u="none" strike="noStrike" cap="none" normalizeH="0" baseline="0" dirty="0">
                <a:ln>
                  <a:noFill/>
                </a:ln>
                <a:solidFill>
                  <a:srgbClr val="CDA869"/>
                </a:solidFill>
                <a:effectLst/>
                <a:latin typeface="Source Code Pro"/>
              </a:rPr>
              <a:t>)</a:t>
            </a:r>
            <a:r>
              <a:rPr kumimoji="0" lang="en-US" altLang="en-US" sz="1200" b="0" i="0" u="none" strike="noStrike" cap="none" normalizeH="0" baseline="0" dirty="0">
                <a:ln>
                  <a:noFill/>
                </a:ln>
                <a:solidFill>
                  <a:srgbClr val="A7A7A7"/>
                </a:solidFill>
                <a:effectLst/>
                <a:latin typeface="Source Code Pro"/>
              </a:rPr>
              <a:t>;</a:t>
            </a:r>
            <a:br>
              <a:rPr kumimoji="0" lang="en-US" altLang="en-US" sz="1200" b="0" i="0" u="none" strike="noStrike" cap="none" normalizeH="0" baseline="0" dirty="0">
                <a:ln>
                  <a:noFill/>
                </a:ln>
                <a:solidFill>
                  <a:srgbClr val="A7A7A7"/>
                </a:solidFill>
                <a:effectLst/>
                <a:latin typeface="Source Code Pro"/>
              </a:rPr>
            </a:br>
            <a:r>
              <a:rPr kumimoji="0" lang="en-US" altLang="en-US" sz="1200" b="0" i="0" u="none" strike="noStrike" cap="none" normalizeH="0" baseline="0" dirty="0">
                <a:ln>
                  <a:noFill/>
                </a:ln>
                <a:solidFill>
                  <a:srgbClr val="A7A7A7"/>
                </a:solidFill>
                <a:effectLst/>
                <a:latin typeface="Source Code Pro"/>
              </a:rPr>
              <a:t>    </a:t>
            </a:r>
            <a:r>
              <a:rPr kumimoji="0" lang="en-US" altLang="en-US" sz="1200" b="0" i="0" u="none" strike="noStrike" cap="none" normalizeH="0" baseline="0" dirty="0" err="1">
                <a:ln>
                  <a:noFill/>
                </a:ln>
                <a:solidFill>
                  <a:srgbClr val="CDA869"/>
                </a:solidFill>
                <a:effectLst/>
                <a:latin typeface="Source Code Pro"/>
              </a:rPr>
              <a:t>g</a:t>
            </a:r>
            <a:r>
              <a:rPr kumimoji="0" lang="en-US" altLang="en-US" sz="1200" b="0" i="0" u="none" strike="noStrike" cap="none" normalizeH="0" baseline="0" dirty="0" err="1">
                <a:ln>
                  <a:noFill/>
                </a:ln>
                <a:solidFill>
                  <a:srgbClr val="A7A7A7"/>
                </a:solidFill>
                <a:effectLst/>
                <a:latin typeface="Source Code Pro"/>
              </a:rPr>
              <a:t>.</a:t>
            </a:r>
            <a:r>
              <a:rPr kumimoji="0" lang="en-US" altLang="en-US" sz="1200" b="0" i="0" u="none" strike="noStrike" cap="none" normalizeH="0" baseline="0" dirty="0" err="1">
                <a:ln>
                  <a:noFill/>
                </a:ln>
                <a:solidFill>
                  <a:srgbClr val="7587A6"/>
                </a:solidFill>
                <a:effectLst/>
                <a:latin typeface="Source Code Pro"/>
              </a:rPr>
              <a:t>drawImage</a:t>
            </a:r>
            <a:r>
              <a:rPr kumimoji="0" lang="en-US" altLang="en-US" sz="1200" b="0" i="0" u="none" strike="noStrike" cap="none" normalizeH="0" baseline="0" dirty="0">
                <a:ln>
                  <a:noFill/>
                </a:ln>
                <a:solidFill>
                  <a:srgbClr val="CDA869"/>
                </a:solidFill>
                <a:effectLst/>
                <a:latin typeface="Source Code Pro"/>
              </a:rPr>
              <a:t>(</a:t>
            </a:r>
            <a:r>
              <a:rPr kumimoji="0" lang="en-US" altLang="en-US" sz="1200" b="0" i="0" u="none" strike="noStrike" cap="none" normalizeH="0" baseline="0" dirty="0">
                <a:ln>
                  <a:noFill/>
                </a:ln>
                <a:solidFill>
                  <a:srgbClr val="CF6A4C"/>
                </a:solidFill>
                <a:effectLst/>
                <a:latin typeface="Source Code Pro"/>
              </a:rPr>
              <a:t>lightbutton</a:t>
            </a:r>
            <a:r>
              <a:rPr kumimoji="0" lang="en-US" altLang="en-US" sz="1200" b="0" i="0" u="none" strike="noStrike" cap="none" normalizeH="0" baseline="0" dirty="0">
                <a:ln>
                  <a:noFill/>
                </a:ln>
                <a:solidFill>
                  <a:srgbClr val="A7A7A7"/>
                </a:solidFill>
                <a:effectLst/>
                <a:latin typeface="Source Code Pro"/>
              </a:rPr>
              <a:t>,</a:t>
            </a:r>
            <a:r>
              <a:rPr kumimoji="0" lang="en-US" altLang="en-US" sz="1200" b="0" i="0" u="none" strike="noStrike" cap="none" normalizeH="0" baseline="0" dirty="0">
                <a:ln>
                  <a:noFill/>
                </a:ln>
                <a:solidFill>
                  <a:srgbClr val="CDA869"/>
                </a:solidFill>
                <a:effectLst/>
                <a:latin typeface="Source Code Pro"/>
              </a:rPr>
              <a:t>567</a:t>
            </a:r>
            <a:r>
              <a:rPr kumimoji="0" lang="en-US" altLang="en-US" sz="1200" b="0" i="0" u="none" strike="noStrike" cap="none" normalizeH="0" baseline="0" dirty="0">
                <a:ln>
                  <a:noFill/>
                </a:ln>
                <a:solidFill>
                  <a:srgbClr val="A7A7A7"/>
                </a:solidFill>
                <a:effectLst/>
                <a:latin typeface="Source Code Pro"/>
              </a:rPr>
              <a:t>,</a:t>
            </a:r>
            <a:r>
              <a:rPr kumimoji="0" lang="en-US" altLang="en-US" sz="1200" b="0" i="0" u="none" strike="noStrike" cap="none" normalizeH="0" baseline="0" dirty="0">
                <a:ln>
                  <a:noFill/>
                </a:ln>
                <a:solidFill>
                  <a:srgbClr val="CDA869"/>
                </a:solidFill>
                <a:effectLst/>
                <a:latin typeface="Source Code Pro"/>
              </a:rPr>
              <a:t>345</a:t>
            </a:r>
            <a:r>
              <a:rPr kumimoji="0" lang="en-US" altLang="en-US" sz="1200" b="0" i="0" u="none" strike="noStrike" cap="none" normalizeH="0" baseline="0" dirty="0">
                <a:ln>
                  <a:noFill/>
                </a:ln>
                <a:solidFill>
                  <a:srgbClr val="A7A7A7"/>
                </a:solidFill>
                <a:effectLst/>
                <a:latin typeface="Source Code Pro"/>
              </a:rPr>
              <a:t>,</a:t>
            </a:r>
            <a:r>
              <a:rPr kumimoji="0" lang="en-US" altLang="en-US" sz="1200" b="0" i="0" u="none" strike="noStrike" cap="none" normalizeH="0" baseline="0" dirty="0">
                <a:ln>
                  <a:noFill/>
                </a:ln>
                <a:solidFill>
                  <a:srgbClr val="CDA869"/>
                </a:solidFill>
                <a:effectLst/>
                <a:latin typeface="Source Code Pro"/>
              </a:rPr>
              <a:t>350</a:t>
            </a:r>
            <a:r>
              <a:rPr kumimoji="0" lang="en-US" altLang="en-US" sz="1200" b="0" i="0" u="none" strike="noStrike" cap="none" normalizeH="0" baseline="0" dirty="0">
                <a:ln>
                  <a:noFill/>
                </a:ln>
                <a:solidFill>
                  <a:srgbClr val="A7A7A7"/>
                </a:solidFill>
                <a:effectLst/>
                <a:latin typeface="Source Code Pro"/>
              </a:rPr>
              <a:t>,</a:t>
            </a:r>
            <a:r>
              <a:rPr kumimoji="0" lang="en-US" altLang="en-US" sz="1200" b="0" i="0" u="none" strike="noStrike" cap="none" normalizeH="0" baseline="0" dirty="0">
                <a:ln>
                  <a:noFill/>
                </a:ln>
                <a:solidFill>
                  <a:srgbClr val="CDA869"/>
                </a:solidFill>
                <a:effectLst/>
                <a:latin typeface="Source Code Pro"/>
              </a:rPr>
              <a:t>150</a:t>
            </a:r>
            <a:r>
              <a:rPr kumimoji="0" lang="en-US" altLang="en-US" sz="1200" b="0" i="0" u="none" strike="noStrike" cap="none" normalizeH="0" baseline="0" dirty="0">
                <a:ln>
                  <a:noFill/>
                </a:ln>
                <a:solidFill>
                  <a:srgbClr val="A7A7A7"/>
                </a:solidFill>
                <a:effectLst/>
                <a:latin typeface="Source Code Pro"/>
              </a:rPr>
              <a:t>,</a:t>
            </a:r>
            <a:r>
              <a:rPr kumimoji="0" lang="en-US" altLang="en-US" sz="1200" b="0" i="1" u="none" strike="noStrike" cap="none" normalizeH="0" baseline="0" dirty="0">
                <a:ln>
                  <a:noFill/>
                </a:ln>
                <a:solidFill>
                  <a:srgbClr val="9B859D"/>
                </a:solidFill>
                <a:effectLst/>
                <a:latin typeface="Source Code Pro"/>
              </a:rPr>
              <a:t>null</a:t>
            </a:r>
            <a:r>
              <a:rPr kumimoji="0" lang="en-US" altLang="en-US" sz="1200" b="0" i="0" u="none" strike="noStrike" cap="none" normalizeH="0" baseline="0" dirty="0">
                <a:ln>
                  <a:noFill/>
                </a:ln>
                <a:solidFill>
                  <a:srgbClr val="CDA869"/>
                </a:solidFill>
                <a:effectLst/>
                <a:latin typeface="Source Code Pro"/>
              </a:rPr>
              <a:t>)</a:t>
            </a:r>
            <a:r>
              <a:rPr kumimoji="0" lang="en-US" altLang="en-US" sz="1200" b="0" i="0" u="none" strike="noStrike" cap="none" normalizeH="0" baseline="0" dirty="0">
                <a:ln>
                  <a:noFill/>
                </a:ln>
                <a:solidFill>
                  <a:srgbClr val="A7A7A7"/>
                </a:solidFill>
                <a:effectLst/>
                <a:latin typeface="Source Code Pro"/>
              </a:rPr>
              <a:t>;</a:t>
            </a:r>
            <a:br>
              <a:rPr kumimoji="0" lang="en-US" altLang="en-US" sz="1200" b="0" i="0" u="none" strike="noStrike" cap="none" normalizeH="0" baseline="0" dirty="0">
                <a:ln>
                  <a:noFill/>
                </a:ln>
                <a:solidFill>
                  <a:srgbClr val="A7A7A7"/>
                </a:solidFill>
                <a:effectLst/>
                <a:latin typeface="Source Code Pro"/>
              </a:rPr>
            </a:br>
            <a:r>
              <a:rPr kumimoji="0" lang="en-US" altLang="en-US" sz="1200" b="0" i="0" u="none" strike="noStrike" cap="none" normalizeH="0" baseline="0" dirty="0">
                <a:ln>
                  <a:noFill/>
                </a:ln>
                <a:solidFill>
                  <a:srgbClr val="CDA869"/>
                </a:solidFill>
                <a:effectLst/>
                <a:latin typeface="Source Code Pro"/>
              </a:rPr>
              <a:t>}</a:t>
            </a:r>
            <a:br>
              <a:rPr kumimoji="0" lang="en-US" altLang="en-US" sz="1200" b="0" i="0" u="none" strike="noStrike" cap="none" normalizeH="0" baseline="0" dirty="0">
                <a:ln>
                  <a:noFill/>
                </a:ln>
                <a:solidFill>
                  <a:srgbClr val="CDA869"/>
                </a:solidFill>
                <a:effectLst/>
                <a:latin typeface="Source Code Pro"/>
              </a:rPr>
            </a:br>
            <a:r>
              <a:rPr kumimoji="0" lang="en-US" altLang="en-US" sz="1200" b="0" i="1" u="none" strike="noStrike" cap="none" normalizeH="0" baseline="0" dirty="0">
                <a:ln>
                  <a:noFill/>
                </a:ln>
                <a:solidFill>
                  <a:srgbClr val="9B859D"/>
                </a:solidFill>
                <a:effectLst/>
                <a:latin typeface="Source Code Pro"/>
              </a:rPr>
              <a:t>else </a:t>
            </a:r>
            <a:r>
              <a:rPr kumimoji="0" lang="en-US" altLang="en-US" sz="1200" b="0" i="0" u="none" strike="noStrike" cap="none" normalizeH="0" baseline="0" dirty="0">
                <a:ln>
                  <a:noFill/>
                </a:ln>
                <a:solidFill>
                  <a:srgbClr val="CDA869"/>
                </a:solidFill>
                <a:effectLst/>
                <a:latin typeface="Source Code Pro"/>
              </a:rPr>
              <a:t>{</a:t>
            </a:r>
            <a:br>
              <a:rPr kumimoji="0" lang="en-US" altLang="en-US" sz="1200" b="0" i="0" u="none" strike="noStrike" cap="none" normalizeH="0" baseline="0" dirty="0">
                <a:ln>
                  <a:noFill/>
                </a:ln>
                <a:solidFill>
                  <a:srgbClr val="CDA869"/>
                </a:solidFill>
                <a:effectLst/>
                <a:latin typeface="Source Code Pro"/>
              </a:rPr>
            </a:br>
            <a:r>
              <a:rPr kumimoji="0" lang="en-US" altLang="en-US" sz="1200" b="0" i="0" u="none" strike="noStrike" cap="none" normalizeH="0" baseline="0" dirty="0">
                <a:ln>
                  <a:noFill/>
                </a:ln>
                <a:solidFill>
                  <a:srgbClr val="CDA869"/>
                </a:solidFill>
                <a:effectLst/>
                <a:latin typeface="Source Code Pro"/>
              </a:rPr>
              <a:t>    </a:t>
            </a:r>
            <a:r>
              <a:rPr kumimoji="0" lang="en-US" altLang="en-US" sz="1200" b="0" i="0" u="none" strike="noStrike" cap="none" normalizeH="0" baseline="0" dirty="0" err="1">
                <a:ln>
                  <a:noFill/>
                </a:ln>
                <a:solidFill>
                  <a:srgbClr val="CDA869"/>
                </a:solidFill>
                <a:effectLst/>
                <a:latin typeface="Source Code Pro"/>
              </a:rPr>
              <a:t>g</a:t>
            </a:r>
            <a:r>
              <a:rPr kumimoji="0" lang="en-US" altLang="en-US" sz="1200" b="0" i="0" u="none" strike="noStrike" cap="none" normalizeH="0" baseline="0" dirty="0" err="1">
                <a:ln>
                  <a:noFill/>
                </a:ln>
                <a:solidFill>
                  <a:srgbClr val="A7A7A7"/>
                </a:solidFill>
                <a:effectLst/>
                <a:latin typeface="Source Code Pro"/>
              </a:rPr>
              <a:t>.</a:t>
            </a:r>
            <a:r>
              <a:rPr kumimoji="0" lang="en-US" altLang="en-US" sz="1200" b="0" i="0" u="none" strike="noStrike" cap="none" normalizeH="0" baseline="0" dirty="0" err="1">
                <a:ln>
                  <a:noFill/>
                </a:ln>
                <a:solidFill>
                  <a:srgbClr val="7587A6"/>
                </a:solidFill>
                <a:effectLst/>
                <a:latin typeface="Source Code Pro"/>
              </a:rPr>
              <a:t>drawImage</a:t>
            </a:r>
            <a:r>
              <a:rPr kumimoji="0" lang="en-US" altLang="en-US" sz="1200" b="0" i="0" u="none" strike="noStrike" cap="none" normalizeH="0" baseline="0" dirty="0">
                <a:ln>
                  <a:noFill/>
                </a:ln>
                <a:solidFill>
                  <a:srgbClr val="CDA869"/>
                </a:solidFill>
                <a:effectLst/>
                <a:latin typeface="Source Code Pro"/>
              </a:rPr>
              <a:t>(</a:t>
            </a:r>
            <a:r>
              <a:rPr kumimoji="0" lang="en-US" altLang="en-US" sz="1200" b="0" i="0" u="none" strike="noStrike" cap="none" normalizeH="0" baseline="0" dirty="0" err="1">
                <a:ln>
                  <a:noFill/>
                </a:ln>
                <a:solidFill>
                  <a:srgbClr val="CF6A4C"/>
                </a:solidFill>
                <a:effectLst/>
                <a:latin typeface="Source Code Pro"/>
              </a:rPr>
              <a:t>darkbutton</a:t>
            </a:r>
            <a:r>
              <a:rPr kumimoji="0" lang="en-US" altLang="en-US" sz="1200" b="0" i="0" u="none" strike="noStrike" cap="none" normalizeH="0" baseline="0" dirty="0">
                <a:ln>
                  <a:noFill/>
                </a:ln>
                <a:solidFill>
                  <a:srgbClr val="A7A7A7"/>
                </a:solidFill>
                <a:effectLst/>
                <a:latin typeface="Source Code Pro"/>
              </a:rPr>
              <a:t>, </a:t>
            </a:r>
            <a:r>
              <a:rPr kumimoji="0" lang="en-US" altLang="en-US" sz="1200" b="0" i="0" u="none" strike="noStrike" cap="none" normalizeH="0" baseline="0" dirty="0">
                <a:ln>
                  <a:noFill/>
                </a:ln>
                <a:solidFill>
                  <a:srgbClr val="CDA869"/>
                </a:solidFill>
                <a:effectLst/>
                <a:latin typeface="Source Code Pro"/>
              </a:rPr>
              <a:t>570</a:t>
            </a:r>
            <a:r>
              <a:rPr kumimoji="0" lang="en-US" altLang="en-US" sz="1200" b="0" i="0" u="none" strike="noStrike" cap="none" normalizeH="0" baseline="0" dirty="0">
                <a:ln>
                  <a:noFill/>
                </a:ln>
                <a:solidFill>
                  <a:srgbClr val="A7A7A7"/>
                </a:solidFill>
                <a:effectLst/>
                <a:latin typeface="Source Code Pro"/>
              </a:rPr>
              <a:t>, </a:t>
            </a:r>
            <a:r>
              <a:rPr kumimoji="0" lang="en-US" altLang="en-US" sz="1200" b="0" i="0" u="none" strike="noStrike" cap="none" normalizeH="0" baseline="0" dirty="0">
                <a:ln>
                  <a:noFill/>
                </a:ln>
                <a:solidFill>
                  <a:srgbClr val="CDA869"/>
                </a:solidFill>
                <a:effectLst/>
                <a:latin typeface="Source Code Pro"/>
              </a:rPr>
              <a:t>340</a:t>
            </a:r>
            <a:r>
              <a:rPr kumimoji="0" lang="en-US" altLang="en-US" sz="1200" b="0" i="0" u="none" strike="noStrike" cap="none" normalizeH="0" baseline="0" dirty="0">
                <a:ln>
                  <a:noFill/>
                </a:ln>
                <a:solidFill>
                  <a:srgbClr val="A7A7A7"/>
                </a:solidFill>
                <a:effectLst/>
                <a:latin typeface="Source Code Pro"/>
              </a:rPr>
              <a:t>, </a:t>
            </a:r>
            <a:r>
              <a:rPr kumimoji="0" lang="en-US" altLang="en-US" sz="1200" b="0" i="0" u="none" strike="noStrike" cap="none" normalizeH="0" baseline="0" dirty="0">
                <a:ln>
                  <a:noFill/>
                </a:ln>
                <a:solidFill>
                  <a:srgbClr val="CDA869"/>
                </a:solidFill>
                <a:effectLst/>
                <a:latin typeface="Source Code Pro"/>
              </a:rPr>
              <a:t>350</a:t>
            </a:r>
            <a:r>
              <a:rPr kumimoji="0" lang="en-US" altLang="en-US" sz="1200" b="0" i="0" u="none" strike="noStrike" cap="none" normalizeH="0" baseline="0" dirty="0">
                <a:ln>
                  <a:noFill/>
                </a:ln>
                <a:solidFill>
                  <a:srgbClr val="A7A7A7"/>
                </a:solidFill>
                <a:effectLst/>
                <a:latin typeface="Source Code Pro"/>
              </a:rPr>
              <a:t>, </a:t>
            </a:r>
            <a:r>
              <a:rPr kumimoji="0" lang="en-US" altLang="en-US" sz="1200" b="0" i="0" u="none" strike="noStrike" cap="none" normalizeH="0" baseline="0" dirty="0">
                <a:ln>
                  <a:noFill/>
                </a:ln>
                <a:solidFill>
                  <a:srgbClr val="CDA869"/>
                </a:solidFill>
                <a:effectLst/>
                <a:latin typeface="Source Code Pro"/>
              </a:rPr>
              <a:t>150</a:t>
            </a:r>
            <a:r>
              <a:rPr kumimoji="0" lang="en-US" altLang="en-US" sz="1200" b="0" i="0" u="none" strike="noStrike" cap="none" normalizeH="0" baseline="0" dirty="0">
                <a:ln>
                  <a:noFill/>
                </a:ln>
                <a:solidFill>
                  <a:srgbClr val="A7A7A7"/>
                </a:solidFill>
                <a:effectLst/>
                <a:latin typeface="Source Code Pro"/>
              </a:rPr>
              <a:t>, </a:t>
            </a:r>
            <a:r>
              <a:rPr kumimoji="0" lang="en-US" altLang="en-US" sz="1200" b="0" i="1" u="none" strike="noStrike" cap="none" normalizeH="0" baseline="0" dirty="0">
                <a:ln>
                  <a:noFill/>
                </a:ln>
                <a:solidFill>
                  <a:srgbClr val="9B859D"/>
                </a:solidFill>
                <a:effectLst/>
                <a:latin typeface="Source Code Pro"/>
              </a:rPr>
              <a:t>null</a:t>
            </a:r>
            <a:r>
              <a:rPr kumimoji="0" lang="en-US" altLang="en-US" sz="1200" b="0" i="0" u="none" strike="noStrike" cap="none" normalizeH="0" baseline="0" dirty="0">
                <a:ln>
                  <a:noFill/>
                </a:ln>
                <a:solidFill>
                  <a:srgbClr val="CDA869"/>
                </a:solidFill>
                <a:effectLst/>
                <a:latin typeface="Source Code Pro"/>
              </a:rPr>
              <a:t>)</a:t>
            </a:r>
            <a:r>
              <a:rPr kumimoji="0" lang="en-US" altLang="en-US" sz="1200" b="0" i="0" u="none" strike="noStrike" cap="none" normalizeH="0" baseline="0" dirty="0">
                <a:ln>
                  <a:noFill/>
                </a:ln>
                <a:solidFill>
                  <a:srgbClr val="A7A7A7"/>
                </a:solidFill>
                <a:effectLst/>
                <a:latin typeface="Source Code Pro"/>
              </a:rPr>
              <a:t>;</a:t>
            </a:r>
            <a:br>
              <a:rPr kumimoji="0" lang="en-US" altLang="en-US" sz="1200" b="0" i="0" u="none" strike="noStrike" cap="none" normalizeH="0" baseline="0" dirty="0">
                <a:ln>
                  <a:noFill/>
                </a:ln>
                <a:solidFill>
                  <a:srgbClr val="A7A7A7"/>
                </a:solidFill>
                <a:effectLst/>
                <a:latin typeface="Source Code Pro"/>
              </a:rPr>
            </a:br>
            <a:r>
              <a:rPr kumimoji="0" lang="en-US" altLang="en-US" sz="1200" b="0" i="0" u="none" strike="noStrike" cap="none" normalizeH="0" baseline="0" dirty="0">
                <a:ln>
                  <a:noFill/>
                </a:ln>
                <a:solidFill>
                  <a:srgbClr val="A7A7A7"/>
                </a:solidFill>
                <a:effectLst/>
                <a:latin typeface="Source Code Pro"/>
              </a:rPr>
              <a:t>    </a:t>
            </a:r>
            <a:r>
              <a:rPr kumimoji="0" lang="en-US" altLang="en-US" sz="1200" b="0" i="0" u="none" strike="noStrike" cap="none" normalizeH="0" baseline="0" dirty="0" err="1">
                <a:ln>
                  <a:noFill/>
                </a:ln>
                <a:solidFill>
                  <a:srgbClr val="CDA869"/>
                </a:solidFill>
                <a:effectLst/>
                <a:latin typeface="Source Code Pro"/>
              </a:rPr>
              <a:t>g</a:t>
            </a:r>
            <a:r>
              <a:rPr kumimoji="0" lang="en-US" altLang="en-US" sz="1200" b="0" i="0" u="none" strike="noStrike" cap="none" normalizeH="0" baseline="0" dirty="0" err="1">
                <a:ln>
                  <a:noFill/>
                </a:ln>
                <a:solidFill>
                  <a:srgbClr val="A7A7A7"/>
                </a:solidFill>
                <a:effectLst/>
                <a:latin typeface="Source Code Pro"/>
              </a:rPr>
              <a:t>.</a:t>
            </a:r>
            <a:r>
              <a:rPr kumimoji="0" lang="en-US" altLang="en-US" sz="1200" b="0" i="0" u="none" strike="noStrike" cap="none" normalizeH="0" baseline="0" dirty="0" err="1">
                <a:ln>
                  <a:noFill/>
                </a:ln>
                <a:solidFill>
                  <a:srgbClr val="7587A6"/>
                </a:solidFill>
                <a:effectLst/>
                <a:latin typeface="Source Code Pro"/>
              </a:rPr>
              <a:t>setColor</a:t>
            </a:r>
            <a:r>
              <a:rPr kumimoji="0" lang="en-US" altLang="en-US" sz="1200" b="0" i="0" u="none" strike="noStrike" cap="none" normalizeH="0" baseline="0" dirty="0">
                <a:ln>
                  <a:noFill/>
                </a:ln>
                <a:solidFill>
                  <a:srgbClr val="CDA869"/>
                </a:solidFill>
                <a:effectLst/>
                <a:latin typeface="Source Code Pro"/>
              </a:rPr>
              <a:t>(</a:t>
            </a:r>
            <a:r>
              <a:rPr kumimoji="0" lang="en-US" altLang="en-US" sz="1200" b="0" i="0" u="none" strike="noStrike" cap="none" normalizeH="0" baseline="0" dirty="0" err="1">
                <a:ln>
                  <a:noFill/>
                </a:ln>
                <a:solidFill>
                  <a:srgbClr val="47BC9B"/>
                </a:solidFill>
                <a:effectLst/>
                <a:latin typeface="Source Code Pro"/>
              </a:rPr>
              <a:t>Color</a:t>
            </a:r>
            <a:r>
              <a:rPr kumimoji="0" lang="en-US" altLang="en-US" sz="1200" b="0" i="0" u="none" strike="noStrike" cap="none" normalizeH="0" baseline="0" dirty="0" err="1">
                <a:ln>
                  <a:noFill/>
                </a:ln>
                <a:solidFill>
                  <a:srgbClr val="A7A7A7"/>
                </a:solidFill>
                <a:effectLst/>
                <a:latin typeface="Source Code Pro"/>
              </a:rPr>
              <a:t>.</a:t>
            </a:r>
            <a:r>
              <a:rPr kumimoji="0" lang="en-US" altLang="en-US" sz="1200" b="0" i="0" u="none" strike="noStrike" cap="none" normalizeH="0" baseline="0" dirty="0" err="1">
                <a:ln>
                  <a:noFill/>
                </a:ln>
                <a:solidFill>
                  <a:srgbClr val="CDA869"/>
                </a:solidFill>
                <a:effectLst/>
                <a:latin typeface="Source Code Pro"/>
              </a:rPr>
              <a:t>GRAY</a:t>
            </a:r>
            <a:r>
              <a:rPr kumimoji="0" lang="en-US" altLang="en-US" sz="1200" b="0" i="0" u="none" strike="noStrike" cap="none" normalizeH="0" baseline="0" dirty="0">
                <a:ln>
                  <a:noFill/>
                </a:ln>
                <a:solidFill>
                  <a:srgbClr val="CDA869"/>
                </a:solidFill>
                <a:effectLst/>
                <a:latin typeface="Source Code Pro"/>
              </a:rPr>
              <a:t>)</a:t>
            </a:r>
            <a:r>
              <a:rPr kumimoji="0" lang="en-US" altLang="en-US" sz="1200" b="0" i="0" u="none" strike="noStrike" cap="none" normalizeH="0" baseline="0" dirty="0">
                <a:ln>
                  <a:noFill/>
                </a:ln>
                <a:solidFill>
                  <a:srgbClr val="A7A7A7"/>
                </a:solidFill>
                <a:effectLst/>
                <a:latin typeface="Source Code Pro"/>
              </a:rPr>
              <a:t>;</a:t>
            </a:r>
            <a:br>
              <a:rPr kumimoji="0" lang="en-US" altLang="en-US" sz="1200" b="0" i="0" u="none" strike="noStrike" cap="none" normalizeH="0" baseline="0" dirty="0">
                <a:ln>
                  <a:noFill/>
                </a:ln>
                <a:solidFill>
                  <a:srgbClr val="A7A7A7"/>
                </a:solidFill>
                <a:effectLst/>
                <a:latin typeface="Source Code Pro"/>
              </a:rPr>
            </a:br>
            <a:r>
              <a:rPr kumimoji="0" lang="en-US" altLang="en-US" sz="1200" b="0" i="0" u="none" strike="noStrike" cap="none" normalizeH="0" baseline="0" dirty="0">
                <a:ln>
                  <a:noFill/>
                </a:ln>
                <a:solidFill>
                  <a:srgbClr val="CDA869"/>
                </a:solidFill>
                <a:effectLst/>
                <a:latin typeface="Source Code Pr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3432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5000-10F8-4C41-8081-283EB1F99DB3}"/>
              </a:ext>
            </a:extLst>
          </p:cNvPr>
          <p:cNvSpPr>
            <a:spLocks noGrp="1"/>
          </p:cNvSpPr>
          <p:nvPr>
            <p:ph type="title"/>
          </p:nvPr>
        </p:nvSpPr>
        <p:spPr/>
        <p:txBody>
          <a:bodyPr/>
          <a:lstStyle/>
          <a:p>
            <a:r>
              <a:rPr lang="en-US" dirty="0"/>
              <a:t>Movement Code</a:t>
            </a:r>
          </a:p>
        </p:txBody>
      </p:sp>
      <p:pic>
        <p:nvPicPr>
          <p:cNvPr id="5" name="Content Placeholder 4" descr="A screenshot of a cell phone screen with text&#10;&#10;Description generated with high confidence">
            <a:extLst>
              <a:ext uri="{FF2B5EF4-FFF2-40B4-BE49-F238E27FC236}">
                <a16:creationId xmlns:a16="http://schemas.microsoft.com/office/drawing/2014/main" id="{1DE740AC-B880-4A52-90AD-CD0BCD7A95F6}"/>
              </a:ext>
            </a:extLst>
          </p:cNvPr>
          <p:cNvPicPr>
            <a:picLocks noGrp="1" noChangeAspect="1"/>
          </p:cNvPicPr>
          <p:nvPr>
            <p:ph idx="1"/>
          </p:nvPr>
        </p:nvPicPr>
        <p:blipFill>
          <a:blip r:embed="rId2"/>
          <a:stretch>
            <a:fillRect/>
          </a:stretch>
        </p:blipFill>
        <p:spPr>
          <a:xfrm>
            <a:off x="275726" y="1255203"/>
            <a:ext cx="4889249" cy="4794741"/>
          </a:xfrm>
        </p:spPr>
      </p:pic>
      <p:pic>
        <p:nvPicPr>
          <p:cNvPr id="7" name="Picture 6" descr="A screenshot of a cell phone&#10;&#10;Description generated with very high confidence">
            <a:extLst>
              <a:ext uri="{FF2B5EF4-FFF2-40B4-BE49-F238E27FC236}">
                <a16:creationId xmlns:a16="http://schemas.microsoft.com/office/drawing/2014/main" id="{A0D5993D-38BC-4ABD-A434-A842280CE56B}"/>
              </a:ext>
            </a:extLst>
          </p:cNvPr>
          <p:cNvPicPr>
            <a:picLocks noChangeAspect="1"/>
          </p:cNvPicPr>
          <p:nvPr/>
        </p:nvPicPr>
        <p:blipFill>
          <a:blip r:embed="rId3"/>
          <a:stretch>
            <a:fillRect/>
          </a:stretch>
        </p:blipFill>
        <p:spPr>
          <a:xfrm>
            <a:off x="5149501" y="2093122"/>
            <a:ext cx="7042499" cy="3235336"/>
          </a:xfrm>
          <a:prstGeom prst="rect">
            <a:avLst/>
          </a:prstGeom>
        </p:spPr>
      </p:pic>
    </p:spTree>
    <p:extLst>
      <p:ext uri="{BB962C8B-B14F-4D97-AF65-F5344CB8AC3E}">
        <p14:creationId xmlns:p14="http://schemas.microsoft.com/office/powerpoint/2010/main" val="3039547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EB84-555B-4A5F-A971-5DEEB5F48A18}"/>
              </a:ext>
            </a:extLst>
          </p:cNvPr>
          <p:cNvSpPr>
            <a:spLocks noGrp="1"/>
          </p:cNvSpPr>
          <p:nvPr>
            <p:ph type="title"/>
          </p:nvPr>
        </p:nvSpPr>
        <p:spPr/>
        <p:txBody>
          <a:bodyPr/>
          <a:lstStyle/>
          <a:p>
            <a:r>
              <a:rPr lang="en-US" dirty="0"/>
              <a:t>Movement Code Explained</a:t>
            </a:r>
          </a:p>
        </p:txBody>
      </p:sp>
      <p:sp>
        <p:nvSpPr>
          <p:cNvPr id="3" name="Content Placeholder 2">
            <a:extLst>
              <a:ext uri="{FF2B5EF4-FFF2-40B4-BE49-F238E27FC236}">
                <a16:creationId xmlns:a16="http://schemas.microsoft.com/office/drawing/2014/main" id="{9352E9FF-C9B1-4E4A-9FFA-3ED8ADC3EE78}"/>
              </a:ext>
            </a:extLst>
          </p:cNvPr>
          <p:cNvSpPr>
            <a:spLocks noGrp="1"/>
          </p:cNvSpPr>
          <p:nvPr>
            <p:ph idx="1"/>
          </p:nvPr>
        </p:nvSpPr>
        <p:spPr/>
        <p:txBody>
          <a:bodyPr/>
          <a:lstStyle/>
          <a:p>
            <a:pPr marL="0" indent="0">
              <a:buNone/>
            </a:pPr>
            <a:r>
              <a:rPr lang="en-US" dirty="0"/>
              <a:t>In order to accurately simulate space movement, we had the player constantly be moving at a speed of </a:t>
            </a:r>
            <a:r>
              <a:rPr lang="en-US" dirty="0" err="1"/>
              <a:t>linearVelocity</a:t>
            </a:r>
            <a:r>
              <a:rPr lang="en-US" dirty="0"/>
              <a:t>. However, </a:t>
            </a:r>
            <a:r>
              <a:rPr lang="en-US" dirty="0" err="1"/>
              <a:t>linearVelocity</a:t>
            </a:r>
            <a:r>
              <a:rPr lang="en-US" dirty="0"/>
              <a:t> starts off at 0. When a key is pressed, it is increased exponentially to simulate acceleration. Furthermore, we set a maximum for </a:t>
            </a:r>
            <a:r>
              <a:rPr lang="en-US" dirty="0" err="1"/>
              <a:t>linearVelocity</a:t>
            </a:r>
            <a:r>
              <a:rPr lang="en-US" dirty="0"/>
              <a:t> so the ship would not be able to move too fast. When the key is let go, the </a:t>
            </a:r>
            <a:r>
              <a:rPr lang="en-US" dirty="0" err="1"/>
              <a:t>linearVelocity</a:t>
            </a:r>
            <a:r>
              <a:rPr lang="en-US" dirty="0"/>
              <a:t> decreases at a exponential rate back to 0 to simulate deceleration.</a:t>
            </a:r>
          </a:p>
        </p:txBody>
      </p:sp>
    </p:spTree>
    <p:extLst>
      <p:ext uri="{BB962C8B-B14F-4D97-AF65-F5344CB8AC3E}">
        <p14:creationId xmlns:p14="http://schemas.microsoft.com/office/powerpoint/2010/main" val="1852719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812B-C1E1-48E5-844D-D26719DA6EB4}"/>
              </a:ext>
            </a:extLst>
          </p:cNvPr>
          <p:cNvSpPr>
            <a:spLocks noGrp="1"/>
          </p:cNvSpPr>
          <p:nvPr>
            <p:ph type="title"/>
          </p:nvPr>
        </p:nvSpPr>
        <p:spPr/>
        <p:txBody>
          <a:bodyPr/>
          <a:lstStyle/>
          <a:p>
            <a:r>
              <a:rPr lang="en-US" dirty="0"/>
              <a:t>Level 1: Game Starts</a:t>
            </a:r>
          </a:p>
        </p:txBody>
      </p:sp>
      <p:pic>
        <p:nvPicPr>
          <p:cNvPr id="5" name="Content Placeholder 4">
            <a:extLst>
              <a:ext uri="{FF2B5EF4-FFF2-40B4-BE49-F238E27FC236}">
                <a16:creationId xmlns:a16="http://schemas.microsoft.com/office/drawing/2014/main" id="{3E5DDF81-FE07-459F-A9AD-A37B8A725FDA}"/>
              </a:ext>
            </a:extLst>
          </p:cNvPr>
          <p:cNvPicPr>
            <a:picLocks noGrp="1" noChangeAspect="1"/>
          </p:cNvPicPr>
          <p:nvPr>
            <p:ph idx="1"/>
          </p:nvPr>
        </p:nvPicPr>
        <p:blipFill>
          <a:blip r:embed="rId2"/>
          <a:stretch>
            <a:fillRect/>
          </a:stretch>
        </p:blipFill>
        <p:spPr>
          <a:xfrm>
            <a:off x="1501514" y="2052638"/>
            <a:ext cx="8150747" cy="4195762"/>
          </a:xfrm>
        </p:spPr>
      </p:pic>
    </p:spTree>
    <p:extLst>
      <p:ext uri="{BB962C8B-B14F-4D97-AF65-F5344CB8AC3E}">
        <p14:creationId xmlns:p14="http://schemas.microsoft.com/office/powerpoint/2010/main" val="2885363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0BD4-59E1-4801-A2EB-C5759BD53733}"/>
              </a:ext>
            </a:extLst>
          </p:cNvPr>
          <p:cNvSpPr>
            <a:spLocks noGrp="1"/>
          </p:cNvSpPr>
          <p:nvPr>
            <p:ph type="title"/>
          </p:nvPr>
        </p:nvSpPr>
        <p:spPr/>
        <p:txBody>
          <a:bodyPr/>
          <a:lstStyle/>
          <a:p>
            <a:r>
              <a:rPr lang="en-US" dirty="0"/>
              <a:t>How Player Collision Works</a:t>
            </a:r>
          </a:p>
        </p:txBody>
      </p:sp>
      <p:sp>
        <p:nvSpPr>
          <p:cNvPr id="5" name="Rectangle 2">
            <a:extLst>
              <a:ext uri="{FF2B5EF4-FFF2-40B4-BE49-F238E27FC236}">
                <a16:creationId xmlns:a16="http://schemas.microsoft.com/office/drawing/2014/main" id="{27684B57-B90F-436B-AF1F-6C8B94FA6044}"/>
              </a:ext>
            </a:extLst>
          </p:cNvPr>
          <p:cNvSpPr>
            <a:spLocks noGrp="1" noChangeArrowheads="1"/>
          </p:cNvSpPr>
          <p:nvPr>
            <p:ph idx="1"/>
          </p:nvPr>
        </p:nvSpPr>
        <p:spPr bwMode="auto">
          <a:xfrm>
            <a:off x="1751174" y="1703193"/>
            <a:ext cx="8689652" cy="1892826"/>
          </a:xfrm>
          <a:prstGeom prst="rect">
            <a:avLst/>
          </a:prstGeom>
          <a:solidFill>
            <a:srgbClr val="262B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A7A7A7"/>
                </a:solidFill>
                <a:effectLst/>
                <a:latin typeface="Source Code Pro"/>
              </a:rPr>
              <a:t>public </a:t>
            </a:r>
            <a:r>
              <a:rPr kumimoji="0" lang="en-US" altLang="en-US" sz="1300" b="0" i="1" u="none" strike="noStrike" cap="none" normalizeH="0" baseline="0" dirty="0" err="1">
                <a:ln>
                  <a:noFill/>
                </a:ln>
                <a:solidFill>
                  <a:srgbClr val="9B859D"/>
                </a:solidFill>
                <a:effectLst/>
                <a:latin typeface="Source Code Pro"/>
              </a:rPr>
              <a:t>boolean</a:t>
            </a:r>
            <a:r>
              <a:rPr kumimoji="0" lang="en-US" altLang="en-US" sz="1300" b="0" i="1" u="none" strike="noStrike" cap="none" normalizeH="0" baseline="0" dirty="0">
                <a:ln>
                  <a:noFill/>
                </a:ln>
                <a:solidFill>
                  <a:srgbClr val="9B859D"/>
                </a:solidFill>
                <a:effectLst/>
                <a:latin typeface="Source Code Pro"/>
              </a:rPr>
              <a:t> </a:t>
            </a:r>
            <a:r>
              <a:rPr kumimoji="0" lang="en-US" altLang="en-US" sz="1300" b="0" i="0" u="none" strike="noStrike" cap="none" normalizeH="0" baseline="0" dirty="0" err="1">
                <a:ln>
                  <a:noFill/>
                </a:ln>
                <a:solidFill>
                  <a:srgbClr val="7587A6"/>
                </a:solidFill>
                <a:effectLst/>
                <a:latin typeface="Source Code Pro"/>
              </a:rPr>
              <a:t>hitShip</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47BC9B"/>
                </a:solidFill>
                <a:effectLst/>
                <a:latin typeface="Source Code Pro"/>
              </a:rPr>
              <a:t>Rock </a:t>
            </a:r>
            <a:r>
              <a:rPr kumimoji="0" lang="en-US" altLang="en-US" sz="1300" b="0" i="0" u="none" strike="noStrike" cap="none" normalizeH="0" baseline="0" dirty="0">
                <a:ln>
                  <a:noFill/>
                </a:ln>
                <a:solidFill>
                  <a:srgbClr val="CDA869"/>
                </a:solidFill>
                <a:effectLst/>
                <a:latin typeface="Source Code Pro"/>
              </a:rPr>
              <a:t>r)</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    </a:t>
            </a:r>
            <a:r>
              <a:rPr kumimoji="0" lang="en-US" altLang="en-US" sz="1300" b="0" i="1" u="none" strike="noStrike" cap="none" normalizeH="0" baseline="0" dirty="0">
                <a:ln>
                  <a:noFill/>
                </a:ln>
                <a:solidFill>
                  <a:srgbClr val="9B859D"/>
                </a:solidFill>
                <a:effectLst/>
                <a:latin typeface="Source Code Pro"/>
              </a:rPr>
              <a:t>if</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CF6A4C"/>
                </a:solidFill>
                <a:effectLst/>
                <a:latin typeface="Source Code Pro"/>
              </a:rPr>
              <a:t>shield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1" u="none" strike="noStrike" cap="none" normalizeH="0" baseline="0" dirty="0">
                <a:ln>
                  <a:noFill/>
                </a:ln>
                <a:solidFill>
                  <a:srgbClr val="9B859D"/>
                </a:solidFill>
                <a:effectLst/>
                <a:latin typeface="Source Code Pro"/>
              </a:rPr>
              <a:t>false </a:t>
            </a:r>
            <a:r>
              <a:rPr kumimoji="0" lang="en-US" altLang="en-US" sz="1300" b="0" i="0" u="none" strike="noStrike" cap="none" normalizeH="0" baseline="0" dirty="0">
                <a:ln>
                  <a:noFill/>
                </a:ln>
                <a:solidFill>
                  <a:srgbClr val="A7A7A7"/>
                </a:solidFill>
                <a:effectLst/>
                <a:latin typeface="Source Code Pro"/>
              </a:rPr>
              <a:t>&amp;&amp; </a:t>
            </a:r>
            <a:r>
              <a:rPr kumimoji="0" lang="en-US" altLang="en-US" sz="1300" b="0" i="0" u="none" strike="noStrike" cap="none" normalizeH="0" baseline="0" dirty="0" err="1">
                <a:ln>
                  <a:noFill/>
                </a:ln>
                <a:solidFill>
                  <a:srgbClr val="47BC9B"/>
                </a:solidFill>
                <a:effectLst/>
                <a:latin typeface="Source Code Pro"/>
              </a:rPr>
              <a:t>Math</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1" u="none" strike="noStrike" cap="none" normalizeH="0" baseline="0" dirty="0" err="1">
                <a:ln>
                  <a:noFill/>
                </a:ln>
                <a:solidFill>
                  <a:srgbClr val="FFC66D"/>
                </a:solidFill>
                <a:effectLst/>
                <a:latin typeface="Source Code Pro"/>
              </a:rPr>
              <a:t>sqrt</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err="1">
                <a:ln>
                  <a:noFill/>
                </a:ln>
                <a:solidFill>
                  <a:srgbClr val="47BC9B"/>
                </a:solidFill>
                <a:effectLst/>
                <a:latin typeface="Source Code Pro"/>
              </a:rPr>
              <a:t>Math</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1" u="none" strike="noStrike" cap="none" normalizeH="0" baseline="0" dirty="0" err="1">
                <a:ln>
                  <a:noFill/>
                </a:ln>
                <a:solidFill>
                  <a:srgbClr val="FFC66D"/>
                </a:solidFill>
                <a:effectLst/>
                <a:latin typeface="Source Code Pro"/>
              </a:rPr>
              <a:t>pow</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err="1">
                <a:ln>
                  <a:noFill/>
                </a:ln>
                <a:solidFill>
                  <a:srgbClr val="7587A6"/>
                </a:solidFill>
                <a:effectLst/>
                <a:latin typeface="Source Code Pro"/>
              </a:rPr>
              <a:t>getX</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DA869"/>
                </a:solidFill>
                <a:effectLst/>
                <a:latin typeface="Source Code Pro"/>
              </a:rPr>
              <a:t>r</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getX</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2)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47BC9B"/>
                </a:solidFill>
                <a:effectLst/>
                <a:latin typeface="Source Code Pro"/>
              </a:rPr>
              <a:t>Math</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1" u="none" strike="noStrike" cap="none" normalizeH="0" baseline="0" dirty="0" err="1">
                <a:ln>
                  <a:noFill/>
                </a:ln>
                <a:solidFill>
                  <a:srgbClr val="FFC66D"/>
                </a:solidFill>
                <a:effectLst/>
                <a:latin typeface="Source Code Pro"/>
              </a:rPr>
              <a:t>pow</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err="1">
                <a:ln>
                  <a:noFill/>
                </a:ln>
                <a:solidFill>
                  <a:srgbClr val="7587A6"/>
                </a:solidFill>
                <a:effectLst/>
                <a:latin typeface="Source Code Pro"/>
              </a:rPr>
              <a:t>getY</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DA869"/>
                </a:solidFill>
                <a:effectLst/>
                <a:latin typeface="Source Code Pro"/>
              </a:rPr>
              <a:t>r</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getY</a:t>
            </a:r>
            <a:r>
              <a:rPr kumimoji="0" lang="en-US" altLang="en-US" sz="1300" b="0" i="0" u="none" strike="noStrike" cap="none" normalizeH="0" baseline="0" dirty="0">
                <a:ln>
                  <a:noFill/>
                </a:ln>
                <a:solidFill>
                  <a:srgbClr val="CDA869"/>
                </a:solidFill>
                <a:effectLst/>
                <a:latin typeface="Source Code Pro"/>
              </a:rPr>
              <a:t>()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2) ) </a:t>
            </a:r>
            <a:r>
              <a:rPr kumimoji="0" lang="en-US" altLang="en-US" sz="1300" b="0" i="0" u="none" strike="noStrike" cap="none" normalizeH="0" baseline="0" dirty="0">
                <a:ln>
                  <a:noFill/>
                </a:ln>
                <a:solidFill>
                  <a:srgbClr val="A7A7A7"/>
                </a:solidFill>
                <a:effectLst/>
                <a:latin typeface="Source Code Pro"/>
              </a:rPr>
              <a:t>&lt; </a:t>
            </a:r>
            <a:r>
              <a:rPr kumimoji="0" lang="en-US" altLang="en-US" sz="1300" b="0" i="0" u="none" strike="noStrike" cap="none" normalizeH="0" baseline="0" dirty="0">
                <a:ln>
                  <a:noFill/>
                </a:ln>
                <a:solidFill>
                  <a:srgbClr val="CDA869"/>
                </a:solidFill>
                <a:effectLst/>
                <a:latin typeface="Source Code Pro"/>
              </a:rPr>
              <a:t>(20 </a:t>
            </a: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err="1">
                <a:ln>
                  <a:noFill/>
                </a:ln>
                <a:solidFill>
                  <a:srgbClr val="CDA869"/>
                </a:solidFill>
                <a:effectLst/>
                <a:latin typeface="Source Code Pro"/>
              </a:rPr>
              <a:t>r</a:t>
            </a:r>
            <a:r>
              <a:rPr kumimoji="0" lang="en-US" altLang="en-US" sz="1300" b="0" i="0" u="none" strike="noStrike" cap="none" normalizeH="0" baseline="0" dirty="0" err="1">
                <a:ln>
                  <a:noFill/>
                </a:ln>
                <a:solidFill>
                  <a:srgbClr val="A7A7A7"/>
                </a:solidFill>
                <a:effectLst/>
                <a:latin typeface="Source Code Pro"/>
              </a:rPr>
              <a:t>.</a:t>
            </a:r>
            <a:r>
              <a:rPr kumimoji="0" lang="en-US" altLang="en-US" sz="1300" b="0" i="0" u="none" strike="noStrike" cap="none" normalizeH="0" baseline="0" dirty="0" err="1">
                <a:ln>
                  <a:noFill/>
                </a:ln>
                <a:solidFill>
                  <a:srgbClr val="7587A6"/>
                </a:solidFill>
                <a:effectLst/>
                <a:latin typeface="Source Code Pro"/>
              </a:rPr>
              <a:t>getScale</a:t>
            </a:r>
            <a:r>
              <a:rPr kumimoji="0" lang="en-US" altLang="en-US" sz="1300" b="0" i="0" u="none" strike="noStrike" cap="none" normalizeH="0" baseline="0" dirty="0">
                <a:ln>
                  <a:noFill/>
                </a:ln>
                <a:solidFill>
                  <a:srgbClr val="CDA869"/>
                </a:solidFill>
                <a:effectLst/>
                <a:latin typeface="Source Code Pro"/>
              </a:rPr>
              <a:t>()</a:t>
            </a:r>
            <a:r>
              <a:rPr kumimoji="0" lang="en-US" altLang="en-US" sz="1300" b="0" i="0" u="none" strike="noStrike" cap="none" normalizeH="0" baseline="0" dirty="0">
                <a:ln>
                  <a:noFill/>
                </a:ln>
                <a:solidFill>
                  <a:srgbClr val="A7A7A7"/>
                </a:solidFill>
                <a:effectLst/>
                <a:latin typeface="Source Code Pro"/>
              </a:rPr>
              <a:t>/</a:t>
            </a:r>
            <a:r>
              <a:rPr kumimoji="0" lang="en-US" altLang="en-US" sz="1300" b="0" i="0" u="none" strike="noStrike" cap="none" normalizeH="0" baseline="0" dirty="0">
                <a:ln>
                  <a:noFill/>
                </a:ln>
                <a:solidFill>
                  <a:srgbClr val="CDA869"/>
                </a:solidFill>
                <a:effectLst/>
                <a:latin typeface="Source Code Pro"/>
              </a:rPr>
              <a:t>2)) {</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        </a:t>
            </a:r>
            <a:r>
              <a:rPr kumimoji="0" lang="en-US" altLang="en-US" sz="1300" b="0" i="1" u="none" strike="noStrike" cap="none" normalizeH="0" baseline="0" dirty="0">
                <a:ln>
                  <a:noFill/>
                </a:ln>
                <a:solidFill>
                  <a:srgbClr val="9B859D"/>
                </a:solidFill>
                <a:effectLst/>
                <a:latin typeface="Source Code Pro"/>
              </a:rPr>
              <a:t>return true</a:t>
            </a:r>
            <a:r>
              <a:rPr kumimoji="0" lang="en-US" altLang="en-US" sz="1300" b="0" i="0" u="none" strike="noStrike" cap="none" normalizeH="0" baseline="0" dirty="0">
                <a:ln>
                  <a:noFill/>
                </a:ln>
                <a:solidFill>
                  <a:srgbClr val="A7A7A7"/>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A7A7A7"/>
                </a:solidFill>
                <a:effectLst/>
                <a:latin typeface="Source Code Pro"/>
              </a:rPr>
              <a:t>    </a:t>
            </a:r>
            <a:r>
              <a:rPr kumimoji="0" lang="en-US" altLang="en-US" sz="1300" b="0" i="0" u="none" strike="noStrike" cap="none" normalizeH="0" baseline="0" dirty="0">
                <a:ln>
                  <a:noFill/>
                </a:ln>
                <a:solidFill>
                  <a:srgbClr val="CDA869"/>
                </a:solidFill>
                <a:effectLst/>
                <a:latin typeface="Source Code Pro"/>
              </a:rPr>
              <a:t>}</a:t>
            </a:r>
            <a:br>
              <a:rPr kumimoji="0" lang="en-US" altLang="en-US" sz="1300" b="0" i="0" u="none" strike="noStrike" cap="none" normalizeH="0" baseline="0" dirty="0">
                <a:ln>
                  <a:noFill/>
                </a:ln>
                <a:solidFill>
                  <a:srgbClr val="CDA869"/>
                </a:solidFill>
                <a:effectLst/>
                <a:latin typeface="Source Code Pro"/>
              </a:rPr>
            </a:br>
            <a:r>
              <a:rPr kumimoji="0" lang="en-US" altLang="en-US" sz="1300" b="0" i="0" u="none" strike="noStrike" cap="none" normalizeH="0" baseline="0" dirty="0">
                <a:ln>
                  <a:noFill/>
                </a:ln>
                <a:solidFill>
                  <a:srgbClr val="CDA869"/>
                </a:solidFill>
                <a:effectLst/>
                <a:latin typeface="Source Code Pro"/>
              </a:rPr>
              <a:t>    </a:t>
            </a:r>
            <a:r>
              <a:rPr kumimoji="0" lang="en-US" altLang="en-US" sz="1300" b="0" i="1" u="none" strike="noStrike" cap="none" normalizeH="0" baseline="0" dirty="0">
                <a:ln>
                  <a:noFill/>
                </a:ln>
                <a:solidFill>
                  <a:srgbClr val="9B859D"/>
                </a:solidFill>
                <a:effectLst/>
                <a:latin typeface="Source Code Pro"/>
              </a:rPr>
              <a:t>return false</a:t>
            </a:r>
            <a:r>
              <a:rPr kumimoji="0" lang="en-US" altLang="en-US" sz="1300" b="0" i="0" u="none" strike="noStrike" cap="none" normalizeH="0" baseline="0" dirty="0">
                <a:ln>
                  <a:noFill/>
                </a:ln>
                <a:solidFill>
                  <a:srgbClr val="A7A7A7"/>
                </a:solidFill>
                <a:effectLst/>
                <a:latin typeface="Source Code Pro"/>
              </a:rPr>
              <a:t>;</a:t>
            </a:r>
            <a:br>
              <a:rPr kumimoji="0" lang="en-US" altLang="en-US" sz="1300" b="0" i="0" u="none" strike="noStrike" cap="none" normalizeH="0" baseline="0" dirty="0">
                <a:ln>
                  <a:noFill/>
                </a:ln>
                <a:solidFill>
                  <a:srgbClr val="A7A7A7"/>
                </a:solidFill>
                <a:effectLst/>
                <a:latin typeface="Source Code Pro"/>
              </a:rPr>
            </a:br>
            <a:r>
              <a:rPr kumimoji="0" lang="en-US" altLang="en-US" sz="1300" b="0" i="0" u="none" strike="noStrike" cap="none" normalizeH="0" baseline="0" dirty="0">
                <a:ln>
                  <a:noFill/>
                </a:ln>
                <a:solidFill>
                  <a:srgbClr val="CDA869"/>
                </a:solidFill>
                <a:effectLst/>
                <a:latin typeface="Source Code Pro"/>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DBC0587-F90E-4A39-A6C7-E572DA27A931}"/>
              </a:ext>
            </a:extLst>
          </p:cNvPr>
          <p:cNvSpPr txBox="1"/>
          <p:nvPr/>
        </p:nvSpPr>
        <p:spPr>
          <a:xfrm>
            <a:off x="1751174" y="3998422"/>
            <a:ext cx="8689652" cy="923330"/>
          </a:xfrm>
          <a:prstGeom prst="rect">
            <a:avLst/>
          </a:prstGeom>
          <a:noFill/>
        </p:spPr>
        <p:txBody>
          <a:bodyPr wrap="square" rtlCol="0">
            <a:spAutoFit/>
          </a:bodyPr>
          <a:lstStyle/>
          <a:p>
            <a:r>
              <a:rPr lang="en-US" dirty="0"/>
              <a:t>If a player’s shield is not turned on, we track the distance between the player’s center and the asteroid’s center. If that distance is less than the combined radius of the player and the asteroid, then a collision is detected and the player loses a life.</a:t>
            </a:r>
          </a:p>
        </p:txBody>
      </p:sp>
    </p:spTree>
    <p:extLst>
      <p:ext uri="{BB962C8B-B14F-4D97-AF65-F5344CB8AC3E}">
        <p14:creationId xmlns:p14="http://schemas.microsoft.com/office/powerpoint/2010/main" val="24104117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1093</TotalTime>
  <Words>955</Words>
  <Application>Microsoft Office PowerPoint</Application>
  <PresentationFormat>Widescreen</PresentationFormat>
  <Paragraphs>44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Century Gothic</vt:lpstr>
      <vt:lpstr>Source Code Pro</vt:lpstr>
      <vt:lpstr>Wingdings 3</vt:lpstr>
      <vt:lpstr>Ion</vt:lpstr>
      <vt:lpstr>Asteroid Blast</vt:lpstr>
      <vt:lpstr>Rules/Instructions</vt:lpstr>
      <vt:lpstr>Main Levels</vt:lpstr>
      <vt:lpstr>Main Page</vt:lpstr>
      <vt:lpstr>How we created buttons</vt:lpstr>
      <vt:lpstr>Movement Code</vt:lpstr>
      <vt:lpstr>Movement Code Explained</vt:lpstr>
      <vt:lpstr>Level 1: Game Starts</vt:lpstr>
      <vt:lpstr>How Player Collision Works</vt:lpstr>
      <vt:lpstr>Level 1: Asteroid Splits</vt:lpstr>
      <vt:lpstr>How the asteroid splits</vt:lpstr>
      <vt:lpstr>Level 2: Aliens</vt:lpstr>
      <vt:lpstr>Level 2: Aliens get Hit</vt:lpstr>
      <vt:lpstr>How Laser Collision works</vt:lpstr>
      <vt:lpstr>Level 2: Aliens shoot back</vt:lpstr>
      <vt:lpstr>How the Aliens Track</vt:lpstr>
      <vt:lpstr>Level 3: Boss Alien spawns small aliens</vt:lpstr>
      <vt:lpstr>How the Boss Alien spawns Small Aliens</vt:lpstr>
      <vt:lpstr>Quality of Life Updates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Asteroid Game</dc:title>
  <dc:creator>Sam Wang</dc:creator>
  <cp:lastModifiedBy>Sam Wang</cp:lastModifiedBy>
  <cp:revision>18</cp:revision>
  <dcterms:created xsi:type="dcterms:W3CDTF">2019-04-29T15:14:17Z</dcterms:created>
  <dcterms:modified xsi:type="dcterms:W3CDTF">2019-05-17T16:01:54Z</dcterms:modified>
</cp:coreProperties>
</file>